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634996" y="2941364"/>
            <a:ext cx="1371600" cy="1371600"/>
          </a:xfrm>
          <a:custGeom>
            <a:avLst/>
            <a:gdLst/>
            <a:ahLst/>
            <a:cxnLst/>
            <a:rect l="l" t="t" r="r" b="b"/>
            <a:pathLst>
              <a:path w="1371600" h="1371600">
                <a:moveTo>
                  <a:pt x="1371600" y="248054"/>
                </a:moveTo>
                <a:cubicBezTo>
                  <a:pt x="1371600" y="111058"/>
                  <a:pt x="1260542" y="0"/>
                  <a:pt x="1123546" y="0"/>
                </a:cubicBezTo>
                <a:lnTo>
                  <a:pt x="860898" y="0"/>
                </a:lnTo>
                <a:cubicBezTo>
                  <a:pt x="723903" y="0"/>
                  <a:pt x="612845" y="111058"/>
                  <a:pt x="612845" y="248054"/>
                </a:cubicBezTo>
                <a:lnTo>
                  <a:pt x="612845" y="364791"/>
                </a:lnTo>
                <a:cubicBezTo>
                  <a:pt x="612845" y="501786"/>
                  <a:pt x="501786" y="612845"/>
                  <a:pt x="364791" y="612845"/>
                </a:cubicBezTo>
                <a:lnTo>
                  <a:pt x="248054" y="612845"/>
                </a:lnTo>
                <a:cubicBezTo>
                  <a:pt x="111058" y="612845"/>
                  <a:pt x="0" y="723903"/>
                  <a:pt x="0" y="860898"/>
                </a:cubicBezTo>
                <a:lnTo>
                  <a:pt x="0" y="1123546"/>
                </a:lnTo>
                <a:cubicBezTo>
                  <a:pt x="0" y="1260542"/>
                  <a:pt x="111058" y="1371600"/>
                  <a:pt x="248054" y="1371600"/>
                </a:cubicBezTo>
                <a:lnTo>
                  <a:pt x="1123546" y="1371600"/>
                </a:lnTo>
                <a:cubicBezTo>
                  <a:pt x="1260542" y="1371600"/>
                  <a:pt x="1371600" y="1260542"/>
                  <a:pt x="1371600" y="1123546"/>
                </a:cubicBezTo>
                <a:lnTo>
                  <a:pt x="1371600" y="248054"/>
                </a:lnTo>
              </a:path>
            </a:pathLst>
          </a:custGeom>
          <a:solidFill>
            <a:srgbClr val="86008D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634996" y="4371514"/>
            <a:ext cx="1371600" cy="1371600"/>
          </a:xfrm>
          <a:custGeom>
            <a:avLst/>
            <a:gdLst/>
            <a:ahLst/>
            <a:cxnLst/>
            <a:rect l="l" t="t" r="r" b="b"/>
            <a:pathLst>
              <a:path w="1371600" h="1371600">
                <a:moveTo>
                  <a:pt x="1371600" y="1123546"/>
                </a:moveTo>
                <a:cubicBezTo>
                  <a:pt x="1371600" y="1260542"/>
                  <a:pt x="1260542" y="1371600"/>
                  <a:pt x="1123546" y="1371600"/>
                </a:cubicBezTo>
                <a:lnTo>
                  <a:pt x="860898" y="1371600"/>
                </a:lnTo>
                <a:cubicBezTo>
                  <a:pt x="723903" y="1371600"/>
                  <a:pt x="612845" y="1260542"/>
                  <a:pt x="612845" y="1123546"/>
                </a:cubicBezTo>
                <a:lnTo>
                  <a:pt x="612845" y="1006809"/>
                </a:lnTo>
                <a:cubicBezTo>
                  <a:pt x="612845" y="869814"/>
                  <a:pt x="501786" y="758755"/>
                  <a:pt x="364791" y="758755"/>
                </a:cubicBezTo>
                <a:lnTo>
                  <a:pt x="248054" y="758755"/>
                </a:lnTo>
                <a:cubicBezTo>
                  <a:pt x="111058" y="758755"/>
                  <a:pt x="0" y="647697"/>
                  <a:pt x="0" y="510702"/>
                </a:cubicBezTo>
                <a:lnTo>
                  <a:pt x="0" y="248054"/>
                </a:lnTo>
                <a:cubicBezTo>
                  <a:pt x="0" y="111058"/>
                  <a:pt x="111058" y="0"/>
                  <a:pt x="248054" y="0"/>
                </a:cubicBezTo>
                <a:lnTo>
                  <a:pt x="1123546" y="0"/>
                </a:lnTo>
                <a:cubicBezTo>
                  <a:pt x="1260542" y="0"/>
                  <a:pt x="1371600" y="111058"/>
                  <a:pt x="1371600" y="248054"/>
                </a:cubicBezTo>
                <a:lnTo>
                  <a:pt x="1371600" y="1123546"/>
                </a:lnTo>
              </a:path>
            </a:pathLst>
          </a:custGeom>
          <a:solidFill>
            <a:srgbClr val="430047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2056421" y="2941364"/>
            <a:ext cx="1371600" cy="1371600"/>
          </a:xfrm>
          <a:custGeom>
            <a:avLst/>
            <a:gdLst/>
            <a:ahLst/>
            <a:cxnLst/>
            <a:rect l="l" t="t" r="r" b="b"/>
            <a:pathLst>
              <a:path w="1371600" h="1371600">
                <a:moveTo>
                  <a:pt x="0" y="248054"/>
                </a:moveTo>
                <a:cubicBezTo>
                  <a:pt x="0" y="111058"/>
                  <a:pt x="111058" y="0"/>
                  <a:pt x="248054" y="0"/>
                </a:cubicBezTo>
                <a:lnTo>
                  <a:pt x="510702" y="0"/>
                </a:lnTo>
                <a:cubicBezTo>
                  <a:pt x="647697" y="0"/>
                  <a:pt x="758755" y="111058"/>
                  <a:pt x="758755" y="248054"/>
                </a:cubicBezTo>
                <a:lnTo>
                  <a:pt x="758755" y="364791"/>
                </a:lnTo>
                <a:cubicBezTo>
                  <a:pt x="758755" y="501786"/>
                  <a:pt x="869814" y="612845"/>
                  <a:pt x="1006809" y="612845"/>
                </a:cubicBezTo>
                <a:lnTo>
                  <a:pt x="1123546" y="612845"/>
                </a:lnTo>
                <a:cubicBezTo>
                  <a:pt x="1260542" y="612845"/>
                  <a:pt x="1371600" y="723903"/>
                  <a:pt x="1371600" y="860898"/>
                </a:cubicBezTo>
                <a:lnTo>
                  <a:pt x="1371600" y="1123546"/>
                </a:lnTo>
                <a:cubicBezTo>
                  <a:pt x="1371600" y="1260542"/>
                  <a:pt x="1260542" y="1371600"/>
                  <a:pt x="1123546" y="1371600"/>
                </a:cubicBezTo>
                <a:lnTo>
                  <a:pt x="248054" y="1371600"/>
                </a:lnTo>
                <a:cubicBezTo>
                  <a:pt x="111058" y="1371600"/>
                  <a:pt x="0" y="1260542"/>
                  <a:pt x="0" y="1123546"/>
                </a:cubicBezTo>
                <a:lnTo>
                  <a:pt x="0" y="248054"/>
                </a:lnTo>
              </a:path>
            </a:pathLst>
          </a:custGeom>
          <a:solidFill>
            <a:srgbClr val="430047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2056421" y="4371514"/>
            <a:ext cx="1371600" cy="1371600"/>
          </a:xfrm>
          <a:custGeom>
            <a:avLst/>
            <a:gdLst/>
            <a:ahLst/>
            <a:cxnLst/>
            <a:rect l="l" t="t" r="r" b="b"/>
            <a:pathLst>
              <a:path w="1371600" h="1371600">
                <a:moveTo>
                  <a:pt x="0" y="1123546"/>
                </a:moveTo>
                <a:cubicBezTo>
                  <a:pt x="0" y="1260542"/>
                  <a:pt x="111058" y="1371600"/>
                  <a:pt x="248054" y="1371600"/>
                </a:cubicBezTo>
                <a:lnTo>
                  <a:pt x="510702" y="1371600"/>
                </a:lnTo>
                <a:cubicBezTo>
                  <a:pt x="647697" y="1371600"/>
                  <a:pt x="758755" y="1260542"/>
                  <a:pt x="758755" y="1123546"/>
                </a:cubicBezTo>
                <a:lnTo>
                  <a:pt x="758755" y="1006809"/>
                </a:lnTo>
                <a:cubicBezTo>
                  <a:pt x="758755" y="869814"/>
                  <a:pt x="869814" y="758755"/>
                  <a:pt x="1006809" y="758755"/>
                </a:cubicBezTo>
                <a:lnTo>
                  <a:pt x="1123546" y="758755"/>
                </a:lnTo>
                <a:cubicBezTo>
                  <a:pt x="1260542" y="758755"/>
                  <a:pt x="1371600" y="647697"/>
                  <a:pt x="1371600" y="510702"/>
                </a:cubicBezTo>
                <a:lnTo>
                  <a:pt x="1371600" y="248054"/>
                </a:lnTo>
                <a:cubicBezTo>
                  <a:pt x="1371600" y="111058"/>
                  <a:pt x="1260542" y="0"/>
                  <a:pt x="1123546" y="0"/>
                </a:cubicBezTo>
                <a:lnTo>
                  <a:pt x="248054" y="0"/>
                </a:lnTo>
                <a:cubicBezTo>
                  <a:pt x="111058" y="0"/>
                  <a:pt x="0" y="111058"/>
                  <a:pt x="0" y="248054"/>
                </a:cubicBezTo>
                <a:lnTo>
                  <a:pt x="0" y="1123546"/>
                </a:lnTo>
              </a:path>
            </a:pathLst>
          </a:custGeom>
          <a:solidFill>
            <a:srgbClr val="86008D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1273636" y="3536804"/>
            <a:ext cx="642960" cy="729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FFFFFF"/>
                </a:solidFill>
                <a:latin typeface="Sora Bold" pitchFamily="34" charset="0"/>
                <a:ea typeface="Sora Bold" pitchFamily="34" charset="-122"/>
                <a:cs typeface="Sora Bold" pitchFamily="34" charset="-120"/>
              </a:rPr>
              <a:t>S</a:t>
            </a:r>
            <a:endParaRPr lang="en-US" sz="3600" dirty="0"/>
          </a:p>
        </p:txBody>
      </p:sp>
      <p:sp>
        <p:nvSpPr>
          <p:cNvPr id="8" name="Text 6"/>
          <p:cNvSpPr/>
          <p:nvPr/>
        </p:nvSpPr>
        <p:spPr>
          <a:xfrm>
            <a:off x="2146421" y="3536804"/>
            <a:ext cx="642960" cy="729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FFFFFF"/>
                </a:solidFill>
                <a:latin typeface="Sora Bold" pitchFamily="34" charset="0"/>
                <a:ea typeface="Sora Bold" pitchFamily="34" charset="-122"/>
                <a:cs typeface="Sora Bold" pitchFamily="34" charset="-120"/>
              </a:rPr>
              <a:t>W</a:t>
            </a:r>
            <a:endParaRPr lang="en-US" sz="3600" dirty="0"/>
          </a:p>
        </p:txBody>
      </p:sp>
      <p:sp>
        <p:nvSpPr>
          <p:cNvPr id="9" name="Text 7"/>
          <p:cNvSpPr/>
          <p:nvPr/>
        </p:nvSpPr>
        <p:spPr>
          <a:xfrm>
            <a:off x="1273636" y="4418314"/>
            <a:ext cx="642960" cy="729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FFFFFF"/>
                </a:solidFill>
                <a:latin typeface="Sora Bold" pitchFamily="34" charset="0"/>
                <a:ea typeface="Sora Bold" pitchFamily="34" charset="-122"/>
                <a:cs typeface="Sora Bold" pitchFamily="34" charset="-120"/>
              </a:rPr>
              <a:t>O</a:t>
            </a:r>
            <a:endParaRPr lang="en-US" sz="3600" dirty="0"/>
          </a:p>
        </p:txBody>
      </p:sp>
      <p:sp>
        <p:nvSpPr>
          <p:cNvPr id="10" name="Text 8"/>
          <p:cNvSpPr/>
          <p:nvPr/>
        </p:nvSpPr>
        <p:spPr>
          <a:xfrm>
            <a:off x="2146421" y="4418314"/>
            <a:ext cx="642960" cy="729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FFFFFF"/>
                </a:solidFill>
                <a:latin typeface="Sora Bold" pitchFamily="34" charset="0"/>
                <a:ea typeface="Sora Bold" pitchFamily="34" charset="-122"/>
                <a:cs typeface="Sora Bold" pitchFamily="34" charset="-120"/>
              </a:rPr>
              <a:t>T</a:t>
            </a:r>
            <a:endParaRPr lang="en-US" sz="3600" dirty="0"/>
          </a:p>
        </p:txBody>
      </p:sp>
      <p:sp>
        <p:nvSpPr>
          <p:cNvPr id="11" name="Text 9"/>
          <p:cNvSpPr/>
          <p:nvPr/>
        </p:nvSpPr>
        <p:spPr>
          <a:xfrm>
            <a:off x="3692874" y="2604053"/>
            <a:ext cx="3291840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6008D"/>
                </a:solidFill>
                <a:latin typeface="Sora Bold" pitchFamily="34" charset="0"/>
                <a:ea typeface="Sora Bold" pitchFamily="34" charset="-122"/>
                <a:cs typeface="Sora Bold" pitchFamily="34" charset="-120"/>
              </a:rPr>
              <a:t>Strengths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7716524" y="2604053"/>
            <a:ext cx="3291840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6008D"/>
                </a:solidFill>
                <a:latin typeface="Sora Bold" pitchFamily="34" charset="0"/>
                <a:ea typeface="Sora Bold" pitchFamily="34" charset="-122"/>
                <a:cs typeface="Sora Bold" pitchFamily="34" charset="-120"/>
              </a:rPr>
              <a:t>Weaknesses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3692874" y="4612576"/>
            <a:ext cx="3291840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6008D"/>
                </a:solidFill>
                <a:latin typeface="Sora Bold" pitchFamily="34" charset="0"/>
                <a:ea typeface="Sora Bold" pitchFamily="34" charset="-122"/>
                <a:cs typeface="Sora Bold" pitchFamily="34" charset="-120"/>
              </a:rPr>
              <a:t>Opportunities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7716524" y="4612576"/>
            <a:ext cx="3291840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6008D"/>
                </a:solidFill>
                <a:latin typeface="Sora Bold" pitchFamily="34" charset="0"/>
                <a:ea typeface="Sora Bold" pitchFamily="34" charset="-122"/>
                <a:cs typeface="Sora Bold" pitchFamily="34" charset="-120"/>
              </a:rPr>
              <a:t>Threats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34996" y="1255304"/>
            <a:ext cx="10921944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2800" dirty="0">
                <a:solidFill>
                  <a:srgbClr val="000000"/>
                </a:solidFill>
                <a:latin typeface="Sora Bold" pitchFamily="34" charset="0"/>
                <a:ea typeface="Sora Bold" pitchFamily="34" charset="-122"/>
                <a:cs typeface="Sora Bold" pitchFamily="34" charset="-120"/>
              </a:rPr>
              <a:t>SWOT Analysis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3692874" y="2932599"/>
            <a:ext cx="3291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00000"/>
              </a:lnSpc>
              <a:spcBef>
                <a:spcPts val="600"/>
              </a:spcBef>
              <a:buSzPct val="120000"/>
              <a:buFont typeface="Arial"/>
              <a:buChar char="•"/>
            </a:pPr>
            <a:r>
              <a:rPr lang="en-US" sz="1100" dirty="0">
                <a:solidFill>
                  <a:srgbClr val="0D0D0D"/>
                </a:solidFill>
                <a:latin typeface="Sora Regular" pitchFamily="34" charset="0"/>
                <a:ea typeface="Sora Regular" pitchFamily="34" charset="-122"/>
                <a:cs typeface="Sora Regular" pitchFamily="34" charset="-120"/>
              </a:rPr>
              <a:t>Our company has a strong brand reputation, recognized globally for quality and innovation.</a:t>
            </a:r>
            <a:endParaRPr lang="en-US" sz="1100" dirty="0"/>
          </a:p>
          <a:p>
            <a:pPr algn="l" marL="171450" indent="-171450">
              <a:lnSpc>
                <a:spcPct val="100000"/>
              </a:lnSpc>
              <a:spcBef>
                <a:spcPts val="600"/>
              </a:spcBef>
              <a:buSzPct val="120000"/>
              <a:buFont typeface="Arial"/>
              <a:buChar char="•"/>
            </a:pPr>
            <a:r>
              <a:rPr lang="en-US" sz="1100" dirty="0">
                <a:solidFill>
                  <a:srgbClr val="0D0D0D"/>
                </a:solidFill>
                <a:latin typeface="Sora Regular" pitchFamily="34" charset="0"/>
                <a:ea typeface="Sora Regular" pitchFamily="34" charset="-122"/>
                <a:cs typeface="Sora Regular" pitchFamily="34" charset="-120"/>
              </a:rPr>
              <a:t>We have a highly skilled workforce, ensuring consistent delivery of exceptional products and services.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7716524" y="2932599"/>
            <a:ext cx="3291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00000"/>
              </a:lnSpc>
              <a:spcBef>
                <a:spcPts val="600"/>
              </a:spcBef>
              <a:buSzPct val="120000"/>
              <a:buFont typeface="Arial"/>
              <a:buChar char="•"/>
            </a:pPr>
            <a:r>
              <a:rPr lang="en-US" sz="1100" dirty="0">
                <a:solidFill>
                  <a:srgbClr val="0D0D0D"/>
                </a:solidFill>
                <a:latin typeface="Sora Regular" pitchFamily="34" charset="0"/>
                <a:ea typeface="Sora Regular" pitchFamily="34" charset="-122"/>
                <a:cs typeface="Sora Regular" pitchFamily="34" charset="-120"/>
              </a:rPr>
              <a:t>Limited market presence in emerging economies restricts our growth potential.</a:t>
            </a:r>
            <a:endParaRPr lang="en-US" sz="1100" dirty="0"/>
          </a:p>
          <a:p>
            <a:pPr algn="l" marL="171450" indent="-171450">
              <a:lnSpc>
                <a:spcPct val="100000"/>
              </a:lnSpc>
              <a:spcBef>
                <a:spcPts val="600"/>
              </a:spcBef>
              <a:buSzPct val="120000"/>
              <a:buFont typeface="Arial"/>
              <a:buChar char="•"/>
            </a:pPr>
            <a:r>
              <a:rPr lang="en-US" sz="1100" dirty="0">
                <a:solidFill>
                  <a:srgbClr val="0D0D0D"/>
                </a:solidFill>
                <a:latin typeface="Sora Regular" pitchFamily="34" charset="0"/>
                <a:ea typeface="Sora Regular" pitchFamily="34" charset="-122"/>
                <a:cs typeface="Sora Regular" pitchFamily="34" charset="-120"/>
              </a:rPr>
              <a:t>Dependence on a single supplier for key components poses a risk to our supply chain.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3692874" y="4931886"/>
            <a:ext cx="3291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00000"/>
              </a:lnSpc>
              <a:spcBef>
                <a:spcPts val="600"/>
              </a:spcBef>
              <a:buSzPct val="120000"/>
              <a:buFont typeface="Arial"/>
              <a:buChar char="•"/>
            </a:pPr>
            <a:r>
              <a:rPr lang="en-US" sz="1100" dirty="0">
                <a:solidFill>
                  <a:srgbClr val="0D0D0D"/>
                </a:solidFill>
                <a:latin typeface="Sora Regular" pitchFamily="34" charset="0"/>
                <a:ea typeface="Sora Regular" pitchFamily="34" charset="-122"/>
                <a:cs typeface="Sora Regular" pitchFamily="34" charset="-120"/>
              </a:rPr>
              <a:t>Expanding into digital markets offers significant potential for revenue growth.</a:t>
            </a:r>
            <a:endParaRPr lang="en-US" sz="1100" dirty="0"/>
          </a:p>
          <a:p>
            <a:pPr algn="l" marL="171450" indent="-171450">
              <a:lnSpc>
                <a:spcPct val="100000"/>
              </a:lnSpc>
              <a:spcBef>
                <a:spcPts val="600"/>
              </a:spcBef>
              <a:buSzPct val="120000"/>
              <a:buFont typeface="Arial"/>
              <a:buChar char="•"/>
            </a:pPr>
            <a:r>
              <a:rPr lang="en-US" sz="1100" dirty="0">
                <a:solidFill>
                  <a:srgbClr val="0D0D0D"/>
                </a:solidFill>
                <a:latin typeface="Sora Regular" pitchFamily="34" charset="0"/>
                <a:ea typeface="Sora Regular" pitchFamily="34" charset="-122"/>
                <a:cs typeface="Sora Regular" pitchFamily="34" charset="-120"/>
              </a:rPr>
              <a:t>Strategic partnerships with local businesses can enhance market penetration and customer reach.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7716524" y="4931886"/>
            <a:ext cx="3291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00000"/>
              </a:lnSpc>
              <a:spcBef>
                <a:spcPts val="600"/>
              </a:spcBef>
              <a:buSzPct val="120000"/>
              <a:buFont typeface="Arial"/>
              <a:buChar char="•"/>
            </a:pPr>
            <a:r>
              <a:rPr lang="en-US" sz="1100" dirty="0">
                <a:solidFill>
                  <a:srgbClr val="0D0D0D"/>
                </a:solidFill>
                <a:latin typeface="Sora Regular" pitchFamily="34" charset="0"/>
                <a:ea typeface="Sora Regular" pitchFamily="34" charset="-122"/>
                <a:cs typeface="Sora Regular" pitchFamily="34" charset="-120"/>
              </a:rPr>
              <a:t>Intense competition in the industry could impact our market share and profitability.</a:t>
            </a:r>
            <a:endParaRPr lang="en-US" sz="1100" dirty="0"/>
          </a:p>
          <a:p>
            <a:pPr algn="l" marL="171450" indent="-171450">
              <a:lnSpc>
                <a:spcPct val="100000"/>
              </a:lnSpc>
              <a:spcBef>
                <a:spcPts val="600"/>
              </a:spcBef>
              <a:buSzPct val="120000"/>
              <a:buFont typeface="Arial"/>
              <a:buChar char="•"/>
            </a:pPr>
            <a:r>
              <a:rPr lang="en-US" sz="1100" dirty="0">
                <a:solidFill>
                  <a:srgbClr val="0D0D0D"/>
                </a:solidFill>
                <a:latin typeface="Sora Regular" pitchFamily="34" charset="0"/>
                <a:ea typeface="Sora Regular" pitchFamily="34" charset="-122"/>
                <a:cs typeface="Sora Regular" pitchFamily="34" charset="-120"/>
              </a:rPr>
              <a:t>Economic uncertainties and fluctuating exchange rates pose challenges to financial stability.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11115860" y="6438414"/>
            <a:ext cx="426894" cy="228600"/>
          </a:xfrm>
          <a:custGeom>
            <a:avLst/>
            <a:gdLst/>
            <a:ahLst/>
            <a:cxnLst/>
            <a:rect l="l" t="t" r="r" b="b"/>
            <a:pathLst>
              <a:path w="426894" h="228600">
                <a:moveTo>
                  <a:pt x="114301" y="228600"/>
                </a:moveTo>
                <a:cubicBezTo>
                  <a:pt x="51176" y="228600"/>
                  <a:pt x="0" y="177426"/>
                  <a:pt x="0" y="114300"/>
                </a:cubicBezTo>
                <a:lnTo>
                  <a:pt x="0" y="114300"/>
                </a:lnTo>
                <a:cubicBezTo>
                  <a:pt x="0" y="51174"/>
                  <a:pt x="51172" y="0"/>
                  <a:pt x="114301" y="0"/>
                </a:cubicBezTo>
                <a:lnTo>
                  <a:pt x="312593" y="0"/>
                </a:lnTo>
                <a:cubicBezTo>
                  <a:pt x="375718" y="0"/>
                  <a:pt x="426894" y="51174"/>
                  <a:pt x="426894" y="114300"/>
                </a:cubicBezTo>
                <a:lnTo>
                  <a:pt x="426894" y="114300"/>
                </a:lnTo>
                <a:cubicBezTo>
                  <a:pt x="426894" y="177426"/>
                  <a:pt x="375722" y="228600"/>
                  <a:pt x="312593" y="228600"/>
                </a:cubicBezTo>
                <a:lnTo>
                  <a:pt x="114301" y="228600"/>
                </a:lnTo>
              </a:path>
            </a:pathLst>
          </a:custGeom>
          <a:solidFill>
            <a:srgbClr val="FFFFFF"/>
          </a:solidFill>
          <a:ln w="9525">
            <a:solidFill>
              <a:srgbClr val="FBB5FF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1" name="Text 19"/>
          <p:cNvSpPr/>
          <p:nvPr/>
        </p:nvSpPr>
        <p:spPr>
          <a:xfrm>
            <a:off x="11253020" y="6484134"/>
            <a:ext cx="152574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800" dirty="0">
                <a:solidFill>
                  <a:srgbClr val="86008D"/>
                </a:solidFill>
                <a:latin typeface="Sora Regular" pitchFamily="34" charset="0"/>
                <a:ea typeface="Sora Regular" pitchFamily="34" charset="-122"/>
                <a:cs typeface="Sora Regular" pitchFamily="34" charset="-120"/>
              </a:rPr>
              <a:t>1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634996" y="6475770"/>
            <a:ext cx="7315200" cy="153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800" dirty="0">
                <a:solidFill>
                  <a:srgbClr val="86008D"/>
                </a:solidFill>
                <a:latin typeface="Sora Regular" pitchFamily="34" charset="0"/>
                <a:ea typeface="Sora Regular" pitchFamily="34" charset="-122"/>
                <a:cs typeface="Sora Regular" pitchFamily="34" charset="-120"/>
              </a:rPr>
              <a:t>Comprehensive SWOT Analysis for Strategic Business Growth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10358085" y="233679"/>
            <a:ext cx="1188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4" name="Text 22"/>
          <p:cNvSpPr/>
          <p:nvPr/>
        </p:nvSpPr>
        <p:spPr>
          <a:xfrm>
            <a:off x="670769" y="544186"/>
            <a:ext cx="334776" cy="334731"/>
          </a:xfrm>
          <a:custGeom>
            <a:avLst/>
            <a:gdLst/>
            <a:ahLst/>
            <a:cxnLst/>
            <a:rect l="l" t="t" r="r" b="b"/>
            <a:pathLst>
              <a:path w="334776" h="334731">
                <a:moveTo>
                  <a:pt x="167388" y="334731"/>
                </a:moveTo>
                <a:cubicBezTo>
                  <a:pt x="259833" y="334731"/>
                  <a:pt x="334776" y="259798"/>
                  <a:pt x="334776" y="167365"/>
                </a:cubicBezTo>
                <a:cubicBezTo>
                  <a:pt x="334776" y="74933"/>
                  <a:pt x="259833" y="0"/>
                  <a:pt x="167388" y="0"/>
                </a:cubicBezTo>
                <a:cubicBezTo>
                  <a:pt x="74943" y="0"/>
                  <a:pt x="0" y="74933"/>
                  <a:pt x="0" y="167365"/>
                </a:cubicBezTo>
                <a:cubicBezTo>
                  <a:pt x="0" y="259798"/>
                  <a:pt x="74943" y="334731"/>
                  <a:pt x="167388" y="334731"/>
                </a:cubicBezTo>
              </a:path>
            </a:pathLst>
          </a:custGeom>
          <a:noFill/>
          <a:ln w="24962">
            <a:solidFill>
              <a:srgbClr val="86008D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5" name="Text 23"/>
          <p:cNvSpPr/>
          <p:nvPr/>
        </p:nvSpPr>
        <p:spPr>
          <a:xfrm>
            <a:off x="787018" y="660383"/>
            <a:ext cx="94930" cy="94922"/>
          </a:xfrm>
          <a:custGeom>
            <a:avLst/>
            <a:gdLst/>
            <a:ahLst/>
            <a:cxnLst/>
            <a:rect l="l" t="t" r="r" b="b"/>
            <a:pathLst>
              <a:path w="94930" h="94922">
                <a:moveTo>
                  <a:pt x="94855" y="94847"/>
                </a:moveTo>
                <a:lnTo>
                  <a:pt x="0" y="0"/>
                </a:lnTo>
              </a:path>
              <a:path w="94930" h="94922">
                <a:moveTo>
                  <a:pt x="94855" y="94847"/>
                </a:moveTo>
                <a:cubicBezTo>
                  <a:pt x="94855" y="94847"/>
                  <a:pt x="47396" y="95017"/>
                  <a:pt x="35570" y="94847"/>
                </a:cubicBezTo>
              </a:path>
              <a:path w="94930" h="94922">
                <a:moveTo>
                  <a:pt x="94855" y="94847"/>
                </a:moveTo>
                <a:cubicBezTo>
                  <a:pt x="94855" y="94847"/>
                  <a:pt x="95024" y="47392"/>
                  <a:pt x="94855" y="35568"/>
                </a:cubicBezTo>
              </a:path>
            </a:pathLst>
          </a:custGeom>
          <a:noFill/>
          <a:ln w="22860">
            <a:solidFill>
              <a:srgbClr val="86008D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SlideSpeak</dc:creator>
  <cp:lastModifiedBy>SlideSpeak</cp:lastModifiedBy>
  <cp:revision>1</cp:revision>
  <dcterms:created xsi:type="dcterms:W3CDTF">2025-07-11T16:13:15Z</dcterms:created>
  <dcterms:modified xsi:type="dcterms:W3CDTF">2025-07-11T16:13:15Z</dcterms:modified>
</cp:coreProperties>
</file>