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622876" y="0"/>
            <a:ext cx="8569124" cy="6858000"/>
          </a:xfrm>
          <a:prstGeom prst="rect">
            <a:avLst/>
          </a:prstGeom>
          <a:solidFill>
            <a:srgbClr val="1E145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277684" y="761596"/>
            <a:ext cx="640080" cy="640080"/>
          </a:xfrm>
          <a:custGeom>
            <a:avLst/>
            <a:gdLst/>
            <a:ahLst/>
            <a:cxnLst/>
            <a:rect l="l" t="t" r="r" b="b"/>
            <a:pathLst>
              <a:path w="640080" h="640080">
                <a:moveTo>
                  <a:pt x="115214" y="640080"/>
                </a:moveTo>
                <a:cubicBezTo>
                  <a:pt x="51584" y="640080"/>
                  <a:pt x="0" y="588496"/>
                  <a:pt x="0" y="524866"/>
                </a:cubicBezTo>
                <a:lnTo>
                  <a:pt x="0" y="115214"/>
                </a:lnTo>
                <a:cubicBezTo>
                  <a:pt x="0" y="51584"/>
                  <a:pt x="51584" y="0"/>
                  <a:pt x="115214" y="0"/>
                </a:cubicBezTo>
                <a:lnTo>
                  <a:pt x="524866" y="0"/>
                </a:lnTo>
                <a:cubicBezTo>
                  <a:pt x="588496" y="0"/>
                  <a:pt x="640080" y="51584"/>
                  <a:pt x="640080" y="115214"/>
                </a:cubicBezTo>
                <a:lnTo>
                  <a:pt x="640080" y="524866"/>
                </a:lnTo>
                <a:cubicBezTo>
                  <a:pt x="640080" y="588496"/>
                  <a:pt x="588496" y="640080"/>
                  <a:pt x="524866" y="640080"/>
                </a:cubicBezTo>
                <a:lnTo>
                  <a:pt x="115214" y="64008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367684" y="808396"/>
            <a:ext cx="460080" cy="546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277684" y="3487935"/>
            <a:ext cx="640080" cy="640080"/>
          </a:xfrm>
          <a:custGeom>
            <a:avLst/>
            <a:gdLst/>
            <a:ahLst/>
            <a:cxnLst/>
            <a:rect l="l" t="t" r="r" b="b"/>
            <a:pathLst>
              <a:path w="640080" h="640080">
                <a:moveTo>
                  <a:pt x="115214" y="640080"/>
                </a:moveTo>
                <a:cubicBezTo>
                  <a:pt x="51584" y="640080"/>
                  <a:pt x="0" y="588496"/>
                  <a:pt x="0" y="524866"/>
                </a:cubicBezTo>
                <a:lnTo>
                  <a:pt x="0" y="115214"/>
                </a:lnTo>
                <a:cubicBezTo>
                  <a:pt x="0" y="51584"/>
                  <a:pt x="51584" y="0"/>
                  <a:pt x="115214" y="0"/>
                </a:cubicBezTo>
                <a:lnTo>
                  <a:pt x="524866" y="0"/>
                </a:lnTo>
                <a:cubicBezTo>
                  <a:pt x="588496" y="0"/>
                  <a:pt x="640080" y="51584"/>
                  <a:pt x="640080" y="115214"/>
                </a:cubicBezTo>
                <a:lnTo>
                  <a:pt x="640080" y="524866"/>
                </a:lnTo>
                <a:cubicBezTo>
                  <a:pt x="640080" y="588496"/>
                  <a:pt x="588496" y="640080"/>
                  <a:pt x="524866" y="640080"/>
                </a:cubicBezTo>
                <a:lnTo>
                  <a:pt x="115214" y="64008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367684" y="3534735"/>
            <a:ext cx="460080" cy="546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O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175010" y="761596"/>
            <a:ext cx="640080" cy="640080"/>
          </a:xfrm>
          <a:custGeom>
            <a:avLst/>
            <a:gdLst/>
            <a:ahLst/>
            <a:cxnLst/>
            <a:rect l="l" t="t" r="r" b="b"/>
            <a:pathLst>
              <a:path w="640080" h="640080">
                <a:moveTo>
                  <a:pt x="115214" y="640080"/>
                </a:moveTo>
                <a:cubicBezTo>
                  <a:pt x="51584" y="640080"/>
                  <a:pt x="0" y="588496"/>
                  <a:pt x="0" y="524866"/>
                </a:cubicBezTo>
                <a:lnTo>
                  <a:pt x="0" y="115214"/>
                </a:lnTo>
                <a:cubicBezTo>
                  <a:pt x="0" y="51584"/>
                  <a:pt x="51584" y="0"/>
                  <a:pt x="115214" y="0"/>
                </a:cubicBezTo>
                <a:lnTo>
                  <a:pt x="524866" y="0"/>
                </a:lnTo>
                <a:cubicBezTo>
                  <a:pt x="588496" y="0"/>
                  <a:pt x="640080" y="51584"/>
                  <a:pt x="640080" y="115214"/>
                </a:cubicBezTo>
                <a:lnTo>
                  <a:pt x="640080" y="524866"/>
                </a:lnTo>
                <a:cubicBezTo>
                  <a:pt x="640080" y="588496"/>
                  <a:pt x="588496" y="640080"/>
                  <a:pt x="524866" y="640080"/>
                </a:cubicBezTo>
                <a:lnTo>
                  <a:pt x="115214" y="64008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8265010" y="808396"/>
            <a:ext cx="460080" cy="546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W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5069119" y="958525"/>
            <a:ext cx="2591845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Strengths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5069119" y="3685474"/>
            <a:ext cx="2591845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Opportunities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963538" y="3654087"/>
            <a:ext cx="2588381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Threats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8175010" y="3487935"/>
            <a:ext cx="640080" cy="640080"/>
          </a:xfrm>
          <a:custGeom>
            <a:avLst/>
            <a:gdLst/>
            <a:ahLst/>
            <a:cxnLst/>
            <a:rect l="l" t="t" r="r" b="b"/>
            <a:pathLst>
              <a:path w="640080" h="640080">
                <a:moveTo>
                  <a:pt x="115214" y="640080"/>
                </a:moveTo>
                <a:cubicBezTo>
                  <a:pt x="51584" y="640080"/>
                  <a:pt x="0" y="588496"/>
                  <a:pt x="0" y="524866"/>
                </a:cubicBezTo>
                <a:lnTo>
                  <a:pt x="0" y="115214"/>
                </a:lnTo>
                <a:cubicBezTo>
                  <a:pt x="0" y="51584"/>
                  <a:pt x="51584" y="0"/>
                  <a:pt x="115214" y="0"/>
                </a:cubicBezTo>
                <a:lnTo>
                  <a:pt x="524866" y="0"/>
                </a:lnTo>
                <a:cubicBezTo>
                  <a:pt x="588496" y="0"/>
                  <a:pt x="640080" y="51584"/>
                  <a:pt x="640080" y="115214"/>
                </a:cubicBezTo>
                <a:lnTo>
                  <a:pt x="640080" y="524866"/>
                </a:lnTo>
                <a:cubicBezTo>
                  <a:pt x="640080" y="588496"/>
                  <a:pt x="588496" y="640080"/>
                  <a:pt x="524866" y="640080"/>
                </a:cubicBezTo>
                <a:lnTo>
                  <a:pt x="115214" y="640080"/>
                </a:lnTo>
              </a:path>
            </a:pathLst>
          </a:custGeom>
          <a:gradFill>
            <a:gsLst>
              <a:gs pos="0">
                <a:srgbClr val="3c28a6">
                  <a:alpha val="100000"/>
                </a:srgbClr>
              </a:gs>
              <a:gs pos="100000">
                <a:srgbClr val="916ce9">
                  <a:alpha val="100000"/>
                </a:srgbClr>
              </a:gs>
            </a:gsLst>
            <a:lin ang="5400000"/>
          </a:gra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265010" y="3534735"/>
            <a:ext cx="460080" cy="546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T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8963538" y="958525"/>
            <a:ext cx="2566012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Weaknesses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19" y="932292"/>
            <a:ext cx="2383681" cy="22598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3600" b="1" dirty="0">
                <a:solidFill>
                  <a:srgbClr val="0F0529"/>
                </a:solidFill>
                <a:latin typeface="Urbanist Semibold" pitchFamily="34" charset="0"/>
                <a:ea typeface="Urbanist Semibold" pitchFamily="34" charset="-122"/>
                <a:cs typeface="Urbanist Semibold" pitchFamily="34" charset="-120"/>
              </a:rPr>
              <a:t>SWOT Analysis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4277684" y="159200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400" dirty="0">
                <a:solidFill>
                  <a:srgbClr val="FFFFFF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Our company has a strong brand presence in the market, recognized for quality and innovation.</a:t>
            </a:r>
            <a:endParaRPr lang="en-US" sz="14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400" dirty="0">
                <a:solidFill>
                  <a:srgbClr val="FFFFFF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We have a dedicated and skilled workforce that drives our success and ensures customer satisfaction.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168639" y="159200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400" dirty="0">
                <a:solidFill>
                  <a:srgbClr val="FFFFFF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Limited financial resources restrict our ability to expand operations and invest in new technologies.</a:t>
            </a:r>
            <a:endParaRPr lang="en-US" sz="14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400" dirty="0">
                <a:solidFill>
                  <a:srgbClr val="FFFFFF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Our dependency on a single supplier poses risks to our supply chain stability.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277684" y="4313987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400" dirty="0">
                <a:solidFill>
                  <a:srgbClr val="FFFFFF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The growing demand for eco-friendly products presents a chance to innovate and capture new markets.</a:t>
            </a:r>
            <a:endParaRPr lang="en-US" sz="14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400" dirty="0">
                <a:solidFill>
                  <a:srgbClr val="FFFFFF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Expanding into emerging markets offers potential for increased revenue and brand recognition.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168639" y="4317712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400" dirty="0">
                <a:solidFill>
                  <a:srgbClr val="FFFFFF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Intense competition in the industry could impact our market share and profitability.</a:t>
            </a:r>
            <a:endParaRPr lang="en-US" sz="1400" dirty="0"/>
          </a:p>
          <a:p>
            <a:pPr algn="l" marL="171450" indent="-171450">
              <a:lnSpc>
                <a:spcPct val="100000"/>
              </a:lnSpc>
              <a:spcBef>
                <a:spcPts val="600"/>
              </a:spcBef>
              <a:buSzPct val="120000"/>
              <a:buFont typeface="Arial"/>
              <a:buChar char="•"/>
            </a:pPr>
            <a:r>
              <a:rPr lang="en-US" sz="1400" dirty="0">
                <a:solidFill>
                  <a:srgbClr val="FFFFFF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Economic uncertainties and fluctuating exchange rates pose challenges to our financial stability.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31520" y="548640"/>
            <a:ext cx="10801117" cy="9525"/>
          </a:xfrm>
          <a:custGeom>
            <a:avLst/>
            <a:gdLst/>
            <a:ahLst/>
            <a:cxnLst/>
            <a:rect l="l" t="t" r="r" b="b"/>
            <a:pathLst>
              <a:path w="10801117" h="9525">
                <a:moveTo>
                  <a:pt x="0" y="0"/>
                </a:moveTo>
                <a:lnTo>
                  <a:pt x="10801117" y="9525"/>
                </a:lnTo>
              </a:path>
            </a:pathLst>
          </a:custGeom>
          <a:noFill/>
          <a:ln w="12700">
            <a:solidFill>
              <a:srgbClr val="7E6CDC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731520" y="0"/>
            <a:ext cx="745161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6330E6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Comprehensive SWOT Analysis for Strategic Business Growth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997440" y="0"/>
            <a:ext cx="1525679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E7E6E6"/>
                </a:solidFill>
                <a:latin typeface="Urbanist Regular" pitchFamily="34" charset="0"/>
                <a:ea typeface="Urbanist Regular" pitchFamily="34" charset="-122"/>
                <a:cs typeface="Urbanist Regular" pitchFamily="34" charset="-120"/>
              </a:rPr>
              <a:t>1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0820399" y="5892799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2025-07-11T16:08:54Z</dcterms:created>
  <dcterms:modified xsi:type="dcterms:W3CDTF">2025-07-11T16:08:54Z</dcterms:modified>
</cp:coreProperties>
</file>