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433692" y="2299763"/>
            <a:ext cx="755051" cy="760984"/>
          </a:xfrm>
          <a:custGeom>
            <a:avLst/>
            <a:gdLst/>
            <a:ahLst/>
            <a:cxnLst/>
            <a:rect l="l" t="t" r="r" b="b"/>
            <a:pathLst>
              <a:path w="755051" h="760984">
                <a:moveTo>
                  <a:pt x="755051" y="760984"/>
                </a:moveTo>
                <a:lnTo>
                  <a:pt x="755051" y="0"/>
                </a:lnTo>
                <a:cubicBezTo>
                  <a:pt x="338097" y="0"/>
                  <a:pt x="0" y="340753"/>
                  <a:pt x="0" y="760984"/>
                </a:cubicBezTo>
                <a:lnTo>
                  <a:pt x="755051" y="760984"/>
                </a:lnTo>
              </a:path>
            </a:pathLst>
          </a:custGeom>
          <a:solidFill>
            <a:srgbClr val="05C4CE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9922234" y="1362"/>
            <a:ext cx="755055" cy="760984"/>
          </a:xfrm>
          <a:custGeom>
            <a:avLst/>
            <a:gdLst/>
            <a:ahLst/>
            <a:cxnLst/>
            <a:rect l="l" t="t" r="r" b="b"/>
            <a:pathLst>
              <a:path w="755055" h="760984">
                <a:moveTo>
                  <a:pt x="755055" y="0"/>
                </a:moveTo>
                <a:lnTo>
                  <a:pt x="0" y="0"/>
                </a:lnTo>
                <a:cubicBezTo>
                  <a:pt x="0" y="420231"/>
                  <a:pt x="338099" y="760984"/>
                  <a:pt x="755055" y="760984"/>
                </a:cubicBezTo>
                <a:lnTo>
                  <a:pt x="755055" y="0"/>
                </a:lnTo>
              </a:path>
            </a:pathLst>
          </a:custGeom>
          <a:solidFill>
            <a:srgbClr val="4867FF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9154586" y="1362"/>
            <a:ext cx="761349" cy="760984"/>
          </a:xfrm>
          <a:custGeom>
            <a:avLst/>
            <a:gdLst/>
            <a:ahLst/>
            <a:cxnLst/>
            <a:rect l="l" t="t" r="r" b="b"/>
            <a:pathLst>
              <a:path w="761349" h="760984">
                <a:moveTo>
                  <a:pt x="0" y="0"/>
                </a:moveTo>
                <a:lnTo>
                  <a:pt x="0" y="760984"/>
                </a:lnTo>
                <a:cubicBezTo>
                  <a:pt x="420432" y="760984"/>
                  <a:pt x="761349" y="420231"/>
                  <a:pt x="761349" y="0"/>
                </a:cubicBezTo>
                <a:lnTo>
                  <a:pt x="0" y="0"/>
                </a:lnTo>
              </a:path>
            </a:pathLst>
          </a:custGeom>
          <a:solidFill>
            <a:srgbClr val="ED9F13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1426019" y="1536544"/>
            <a:ext cx="768168" cy="757547"/>
          </a:xfrm>
          <a:custGeom>
            <a:avLst/>
            <a:gdLst/>
            <a:ahLst/>
            <a:cxnLst/>
            <a:rect l="l" t="t" r="r" b="b"/>
            <a:pathLst>
              <a:path w="768168" h="757547">
                <a:moveTo>
                  <a:pt x="384084" y="0"/>
                </a:moveTo>
                <a:cubicBezTo>
                  <a:pt x="596206" y="0"/>
                  <a:pt x="768168" y="169584"/>
                  <a:pt x="768168" y="378774"/>
                </a:cubicBezTo>
                <a:cubicBezTo>
                  <a:pt x="768168" y="587963"/>
                  <a:pt x="596214" y="757547"/>
                  <a:pt x="384084" y="757547"/>
                </a:cubicBezTo>
                <a:cubicBezTo>
                  <a:pt x="171962" y="757547"/>
                  <a:pt x="0" y="587963"/>
                  <a:pt x="0" y="378774"/>
                </a:cubicBezTo>
                <a:cubicBezTo>
                  <a:pt x="0" y="169585"/>
                  <a:pt x="171962" y="0"/>
                  <a:pt x="384084" y="0"/>
                </a:cubicBezTo>
              </a:path>
            </a:pathLst>
          </a:custGeom>
          <a:solidFill>
            <a:srgbClr val="3B2675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672955" y="-450"/>
            <a:ext cx="755054" cy="1521071"/>
          </a:xfrm>
          <a:custGeom>
            <a:avLst/>
            <a:gdLst/>
            <a:ahLst/>
            <a:cxnLst/>
            <a:rect l="l" t="t" r="r" b="b"/>
            <a:pathLst>
              <a:path w="755054" h="1521071">
                <a:moveTo>
                  <a:pt x="0" y="1521071"/>
                </a:moveTo>
                <a:cubicBezTo>
                  <a:pt x="416956" y="1521071"/>
                  <a:pt x="755054" y="1180518"/>
                  <a:pt x="755054" y="760535"/>
                </a:cubicBezTo>
                <a:cubicBezTo>
                  <a:pt x="755054" y="340553"/>
                  <a:pt x="416956" y="0"/>
                  <a:pt x="0" y="0"/>
                </a:cubicBezTo>
                <a:lnTo>
                  <a:pt x="0" y="1521071"/>
                </a:lnTo>
              </a:path>
            </a:pathLst>
          </a:custGeom>
          <a:solidFill>
            <a:srgbClr val="F23342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1433692" y="-153"/>
            <a:ext cx="755051" cy="1521369"/>
          </a:xfrm>
          <a:custGeom>
            <a:avLst/>
            <a:gdLst/>
            <a:ahLst/>
            <a:cxnLst/>
            <a:rect l="l" t="t" r="r" b="b"/>
            <a:pathLst>
              <a:path w="755051" h="1521369">
                <a:moveTo>
                  <a:pt x="755051" y="0"/>
                </a:moveTo>
                <a:cubicBezTo>
                  <a:pt x="338097" y="0"/>
                  <a:pt x="0" y="340619"/>
                  <a:pt x="0" y="760685"/>
                </a:cubicBezTo>
                <a:cubicBezTo>
                  <a:pt x="0" y="1180750"/>
                  <a:pt x="338097" y="1521369"/>
                  <a:pt x="755051" y="1521369"/>
                </a:cubicBezTo>
                <a:lnTo>
                  <a:pt x="755051" y="0"/>
                </a:lnTo>
              </a:path>
            </a:pathLst>
          </a:custGeom>
          <a:solidFill>
            <a:srgbClr val="0B1347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0842472" y="5234927"/>
            <a:ext cx="686427" cy="1157097"/>
          </a:xfrm>
          <a:custGeom>
            <a:avLst/>
            <a:gdLst/>
            <a:ahLst/>
            <a:cxnLst/>
            <a:rect l="l" t="t" r="r" b="b"/>
            <a:pathLst>
              <a:path w="686427" h="1157097">
                <a:moveTo>
                  <a:pt x="33010" y="1157097"/>
                </a:moveTo>
                <a:cubicBezTo>
                  <a:pt x="-102230" y="651272"/>
                  <a:pt x="190333" y="133251"/>
                  <a:pt x="686427" y="0"/>
                </a:cubicBezTo>
              </a:path>
            </a:pathLst>
          </a:custGeom>
          <a:noFill/>
          <a:ln w="82175">
            <a:solidFill>
              <a:srgbClr val="3B2675">
                <a:alpha val="1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1388322" y="5781243"/>
            <a:ext cx="724586" cy="872786"/>
          </a:xfrm>
          <a:custGeom>
            <a:avLst/>
            <a:gdLst/>
            <a:ahLst/>
            <a:cxnLst/>
            <a:rect l="l" t="t" r="r" b="b"/>
            <a:pathLst>
              <a:path w="724586" h="872786">
                <a:moveTo>
                  <a:pt x="362293" y="722772"/>
                </a:moveTo>
                <a:cubicBezTo>
                  <a:pt x="562387" y="722772"/>
                  <a:pt x="724586" y="560948"/>
                  <a:pt x="724586" y="361386"/>
                </a:cubicBezTo>
                <a:cubicBezTo>
                  <a:pt x="724586" y="161823"/>
                  <a:pt x="562387" y="0"/>
                  <a:pt x="362293" y="0"/>
                </a:cubicBezTo>
                <a:cubicBezTo>
                  <a:pt x="162199" y="0"/>
                  <a:pt x="0" y="161823"/>
                  <a:pt x="0" y="361386"/>
                </a:cubicBezTo>
                <a:lnTo>
                  <a:pt x="0" y="872786"/>
                </a:lnTo>
              </a:path>
            </a:pathLst>
          </a:custGeom>
          <a:noFill/>
          <a:ln w="81590">
            <a:solidFill>
              <a:srgbClr val="F23342">
                <a:alpha val="1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9019982" y="6095204"/>
            <a:ext cx="1829083" cy="669647"/>
          </a:xfrm>
          <a:custGeom>
            <a:avLst/>
            <a:gdLst/>
            <a:ahLst/>
            <a:cxnLst/>
            <a:rect l="l" t="t" r="r" b="b"/>
            <a:pathLst>
              <a:path w="1829083" h="669647">
                <a:moveTo>
                  <a:pt x="0" y="0"/>
                </a:moveTo>
                <a:cubicBezTo>
                  <a:pt x="0" y="369826"/>
                  <a:pt x="296494" y="669647"/>
                  <a:pt x="662238" y="669647"/>
                </a:cubicBezTo>
                <a:lnTo>
                  <a:pt x="1829083" y="669647"/>
                </a:lnTo>
              </a:path>
            </a:pathLst>
          </a:custGeom>
          <a:noFill/>
          <a:ln w="82141">
            <a:solidFill>
              <a:srgbClr val="3B2675">
                <a:alpha val="1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9464347" y="5203385"/>
            <a:ext cx="921301" cy="1257553"/>
          </a:xfrm>
          <a:custGeom>
            <a:avLst/>
            <a:gdLst/>
            <a:ahLst/>
            <a:cxnLst/>
            <a:rect l="l" t="t" r="r" b="b"/>
            <a:pathLst>
              <a:path w="921301" h="1257553">
                <a:moveTo>
                  <a:pt x="0" y="796446"/>
                </a:moveTo>
                <a:cubicBezTo>
                  <a:pt x="0" y="1051088"/>
                  <a:pt x="206242" y="1257553"/>
                  <a:pt x="460651" y="1257553"/>
                </a:cubicBezTo>
                <a:lnTo>
                  <a:pt x="460651" y="1257553"/>
                </a:lnTo>
                <a:cubicBezTo>
                  <a:pt x="715040" y="1257553"/>
                  <a:pt x="921301" y="1051088"/>
                  <a:pt x="921301" y="796446"/>
                </a:cubicBezTo>
                <a:lnTo>
                  <a:pt x="921301" y="461094"/>
                </a:lnTo>
                <a:cubicBezTo>
                  <a:pt x="921301" y="206465"/>
                  <a:pt x="715040" y="-13"/>
                  <a:pt x="460651" y="-13"/>
                </a:cubicBezTo>
                <a:lnTo>
                  <a:pt x="460651" y="-13"/>
                </a:lnTo>
                <a:cubicBezTo>
                  <a:pt x="206242" y="-13"/>
                  <a:pt x="0" y="206452"/>
                  <a:pt x="0" y="461094"/>
                </a:cubicBezTo>
                <a:lnTo>
                  <a:pt x="0" y="796446"/>
                </a:lnTo>
              </a:path>
            </a:pathLst>
          </a:custGeom>
          <a:solidFill>
            <a:srgbClr val="DAE1FF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284101" y="84720"/>
            <a:ext cx="1862630" cy="1863197"/>
          </a:xfrm>
          <a:custGeom>
            <a:avLst/>
            <a:gdLst/>
            <a:ahLst/>
            <a:cxnLst/>
            <a:rect l="l" t="t" r="r" b="b"/>
            <a:pathLst>
              <a:path w="1862630" h="1863197">
                <a:moveTo>
                  <a:pt x="1829624" y="674645"/>
                </a:moveTo>
                <a:cubicBezTo>
                  <a:pt x="1964870" y="1180465"/>
                  <a:pt x="1672306" y="1698490"/>
                  <a:pt x="1176214" y="1831746"/>
                </a:cubicBezTo>
                <a:cubicBezTo>
                  <a:pt x="680121" y="1964908"/>
                  <a:pt x="168251" y="1662866"/>
                  <a:pt x="33024" y="1157045"/>
                </a:cubicBezTo>
                <a:cubicBezTo>
                  <a:pt x="-102202" y="651224"/>
                  <a:pt x="190342" y="133218"/>
                  <a:pt x="686435" y="0"/>
                </a:cubicBezTo>
              </a:path>
            </a:pathLst>
          </a:custGeom>
          <a:noFill/>
          <a:ln w="82175">
            <a:solidFill>
              <a:srgbClr val="DCEAF7">
                <a:alpha val="3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29956" y="165499"/>
            <a:ext cx="724586" cy="1192101"/>
          </a:xfrm>
          <a:custGeom>
            <a:avLst/>
            <a:gdLst/>
            <a:ahLst/>
            <a:cxnLst/>
            <a:rect l="l" t="t" r="r" b="b"/>
            <a:pathLst>
              <a:path w="724586" h="1192101">
                <a:moveTo>
                  <a:pt x="362293" y="469330"/>
                </a:moveTo>
                <a:cubicBezTo>
                  <a:pt x="162199" y="469330"/>
                  <a:pt x="0" y="631158"/>
                  <a:pt x="0" y="830716"/>
                </a:cubicBezTo>
                <a:cubicBezTo>
                  <a:pt x="0" y="1030273"/>
                  <a:pt x="162199" y="1192101"/>
                  <a:pt x="362293" y="1192101"/>
                </a:cubicBezTo>
                <a:cubicBezTo>
                  <a:pt x="562387" y="1192101"/>
                  <a:pt x="724586" y="1030273"/>
                  <a:pt x="724586" y="830716"/>
                </a:cubicBezTo>
                <a:lnTo>
                  <a:pt x="724586" y="0"/>
                </a:lnTo>
              </a:path>
            </a:pathLst>
          </a:custGeom>
          <a:noFill/>
          <a:ln w="81590">
            <a:solidFill>
              <a:srgbClr val="FBECD0">
                <a:alpha val="3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445" y="3796803"/>
            <a:ext cx="755051" cy="760984"/>
          </a:xfrm>
          <a:custGeom>
            <a:avLst/>
            <a:gdLst/>
            <a:ahLst/>
            <a:cxnLst/>
            <a:rect l="l" t="t" r="r" b="b"/>
            <a:pathLst>
              <a:path w="755051" h="760984">
                <a:moveTo>
                  <a:pt x="0" y="0"/>
                </a:moveTo>
                <a:lnTo>
                  <a:pt x="0" y="760984"/>
                </a:lnTo>
                <a:cubicBezTo>
                  <a:pt x="416954" y="760984"/>
                  <a:pt x="755051" y="420231"/>
                  <a:pt x="755051" y="0"/>
                </a:cubicBezTo>
                <a:lnTo>
                  <a:pt x="0" y="0"/>
                </a:lnTo>
              </a:path>
            </a:pathLst>
          </a:custGeom>
          <a:solidFill>
            <a:srgbClr val="05C4CE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516899" y="6095204"/>
            <a:ext cx="755055" cy="760984"/>
          </a:xfrm>
          <a:custGeom>
            <a:avLst/>
            <a:gdLst/>
            <a:ahLst/>
            <a:cxnLst/>
            <a:rect l="l" t="t" r="r" b="b"/>
            <a:pathLst>
              <a:path w="755055" h="760984">
                <a:moveTo>
                  <a:pt x="0" y="760984"/>
                </a:moveTo>
                <a:lnTo>
                  <a:pt x="755055" y="760984"/>
                </a:lnTo>
                <a:cubicBezTo>
                  <a:pt x="755055" y="340753"/>
                  <a:pt x="416956" y="0"/>
                  <a:pt x="0" y="0"/>
                </a:cubicBezTo>
                <a:lnTo>
                  <a:pt x="0" y="760984"/>
                </a:lnTo>
              </a:path>
            </a:pathLst>
          </a:custGeom>
          <a:solidFill>
            <a:srgbClr val="4867FF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2278253" y="6095204"/>
            <a:ext cx="761349" cy="760984"/>
          </a:xfrm>
          <a:custGeom>
            <a:avLst/>
            <a:gdLst/>
            <a:ahLst/>
            <a:cxnLst/>
            <a:rect l="l" t="t" r="r" b="b"/>
            <a:pathLst>
              <a:path w="761349" h="760984">
                <a:moveTo>
                  <a:pt x="761349" y="760984"/>
                </a:moveTo>
                <a:lnTo>
                  <a:pt x="761349" y="0"/>
                </a:lnTo>
                <a:cubicBezTo>
                  <a:pt x="340917" y="0"/>
                  <a:pt x="0" y="340753"/>
                  <a:pt x="0" y="760984"/>
                </a:cubicBezTo>
                <a:lnTo>
                  <a:pt x="761349" y="760984"/>
                </a:lnTo>
              </a:path>
            </a:pathLst>
          </a:custGeom>
          <a:solidFill>
            <a:srgbClr val="ED9F13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1" y="4563459"/>
            <a:ext cx="768168" cy="757547"/>
          </a:xfrm>
          <a:custGeom>
            <a:avLst/>
            <a:gdLst/>
            <a:ahLst/>
            <a:cxnLst/>
            <a:rect l="l" t="t" r="r" b="b"/>
            <a:pathLst>
              <a:path w="768168" h="757547">
                <a:moveTo>
                  <a:pt x="384084" y="757547"/>
                </a:moveTo>
                <a:cubicBezTo>
                  <a:pt x="171962" y="757547"/>
                  <a:pt x="0" y="587963"/>
                  <a:pt x="0" y="378773"/>
                </a:cubicBezTo>
                <a:cubicBezTo>
                  <a:pt x="0" y="169584"/>
                  <a:pt x="171954" y="0"/>
                  <a:pt x="384084" y="0"/>
                </a:cubicBezTo>
                <a:cubicBezTo>
                  <a:pt x="596206" y="0"/>
                  <a:pt x="768168" y="169584"/>
                  <a:pt x="768168" y="378773"/>
                </a:cubicBezTo>
                <a:cubicBezTo>
                  <a:pt x="768168" y="587962"/>
                  <a:pt x="596206" y="757547"/>
                  <a:pt x="384084" y="757547"/>
                </a:cubicBezTo>
              </a:path>
            </a:pathLst>
          </a:custGeom>
          <a:solidFill>
            <a:srgbClr val="3B2675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766179" y="5336929"/>
            <a:ext cx="755054" cy="1521071"/>
          </a:xfrm>
          <a:custGeom>
            <a:avLst/>
            <a:gdLst/>
            <a:ahLst/>
            <a:cxnLst/>
            <a:rect l="l" t="t" r="r" b="b"/>
            <a:pathLst>
              <a:path w="755054" h="1521071">
                <a:moveTo>
                  <a:pt x="755054" y="0"/>
                </a:moveTo>
                <a:cubicBezTo>
                  <a:pt x="338098" y="0"/>
                  <a:pt x="0" y="340553"/>
                  <a:pt x="0" y="760536"/>
                </a:cubicBezTo>
                <a:cubicBezTo>
                  <a:pt x="0" y="1180518"/>
                  <a:pt x="338098" y="1521071"/>
                  <a:pt x="755054" y="1521071"/>
                </a:cubicBezTo>
                <a:lnTo>
                  <a:pt x="755054" y="0"/>
                </a:lnTo>
              </a:path>
            </a:pathLst>
          </a:custGeom>
          <a:solidFill>
            <a:srgbClr val="F23342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5445" y="5336334"/>
            <a:ext cx="755051" cy="1521369"/>
          </a:xfrm>
          <a:custGeom>
            <a:avLst/>
            <a:gdLst/>
            <a:ahLst/>
            <a:cxnLst/>
            <a:rect l="l" t="t" r="r" b="b"/>
            <a:pathLst>
              <a:path w="755051" h="1521369">
                <a:moveTo>
                  <a:pt x="0" y="1521369"/>
                </a:moveTo>
                <a:cubicBezTo>
                  <a:pt x="416954" y="1521369"/>
                  <a:pt x="755051" y="1180750"/>
                  <a:pt x="755051" y="760685"/>
                </a:cubicBezTo>
                <a:cubicBezTo>
                  <a:pt x="755051" y="340619"/>
                  <a:pt x="416954" y="0"/>
                  <a:pt x="0" y="0"/>
                </a:cubicBezTo>
                <a:lnTo>
                  <a:pt x="0" y="1521369"/>
                </a:lnTo>
              </a:path>
            </a:pathLst>
          </a:custGeom>
          <a:solidFill>
            <a:srgbClr val="0B1347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761996" y="1550462"/>
            <a:ext cx="310896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1CA3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STRENGTHS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260076" y="1550462"/>
            <a:ext cx="310896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D9F13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WEAKNESSES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61993" y="3953525"/>
            <a:ext cx="310896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5C4CE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OPPORTUNITIES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260076" y="3953525"/>
            <a:ext cx="310896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B2675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THREATS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4267198" y="1858311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1828800" h="1828800">
                <a:moveTo>
                  <a:pt x="0" y="1828800"/>
                </a:moveTo>
                <a:lnTo>
                  <a:pt x="0" y="0"/>
                </a:lnTo>
                <a:lnTo>
                  <a:pt x="1499616" y="0"/>
                </a:lnTo>
                <a:lnTo>
                  <a:pt x="1828800" y="329184"/>
                </a:lnTo>
                <a:lnTo>
                  <a:pt x="1828800" y="1828800"/>
                </a:lnTo>
                <a:lnTo>
                  <a:pt x="0" y="1828800"/>
                </a:lnTo>
              </a:path>
            </a:pathLst>
          </a:custGeom>
          <a:solidFill>
            <a:srgbClr val="4867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 flipH="1" flipV="1">
            <a:off x="6095999" y="1858311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1828800" h="1828800">
                <a:moveTo>
                  <a:pt x="1828800" y="1828800"/>
                </a:moveTo>
                <a:lnTo>
                  <a:pt x="0" y="1828800"/>
                </a:lnTo>
                <a:lnTo>
                  <a:pt x="0" y="329184"/>
                </a:lnTo>
                <a:lnTo>
                  <a:pt x="329184" y="0"/>
                </a:lnTo>
                <a:lnTo>
                  <a:pt x="1828800" y="0"/>
                </a:lnTo>
                <a:lnTo>
                  <a:pt x="1828800" y="1828800"/>
                </a:lnTo>
              </a:path>
            </a:pathLst>
          </a:custGeom>
          <a:solidFill>
            <a:srgbClr val="ED9F1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 flipH="1">
            <a:off x="4267199" y="3687111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1828800" h="1828800">
                <a:moveTo>
                  <a:pt x="0" y="1828800"/>
                </a:moveTo>
                <a:lnTo>
                  <a:pt x="0" y="0"/>
                </a:lnTo>
                <a:lnTo>
                  <a:pt x="1499616" y="0"/>
                </a:lnTo>
                <a:lnTo>
                  <a:pt x="1828800" y="329184"/>
                </a:lnTo>
                <a:lnTo>
                  <a:pt x="1828800" y="1828800"/>
                </a:lnTo>
                <a:lnTo>
                  <a:pt x="0" y="1828800"/>
                </a:lnTo>
              </a:path>
            </a:pathLst>
          </a:custGeom>
          <a:solidFill>
            <a:srgbClr val="05C4C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 flipH="1" flipV="1">
            <a:off x="6095999" y="3687111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1828800" h="1828800">
                <a:moveTo>
                  <a:pt x="0" y="1828800"/>
                </a:moveTo>
                <a:lnTo>
                  <a:pt x="0" y="0"/>
                </a:lnTo>
                <a:lnTo>
                  <a:pt x="1499616" y="0"/>
                </a:lnTo>
                <a:lnTo>
                  <a:pt x="1828800" y="329184"/>
                </a:lnTo>
                <a:lnTo>
                  <a:pt x="1828800" y="1828800"/>
                </a:lnTo>
                <a:lnTo>
                  <a:pt x="0" y="1828800"/>
                </a:lnTo>
              </a:path>
            </a:pathLst>
          </a:custGeom>
          <a:solidFill>
            <a:srgbClr val="3B267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4357198" y="2357846"/>
            <a:ext cx="1648801" cy="8297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</a:t>
            </a:r>
            <a:endParaRPr lang="en-US" sz="5400" dirty="0"/>
          </a:p>
        </p:txBody>
      </p:sp>
      <p:sp>
        <p:nvSpPr>
          <p:cNvPr id="30" name="Text 28"/>
          <p:cNvSpPr/>
          <p:nvPr/>
        </p:nvSpPr>
        <p:spPr>
          <a:xfrm>
            <a:off x="6185999" y="2357845"/>
            <a:ext cx="1648801" cy="8297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W</a:t>
            </a:r>
            <a:endParaRPr lang="en-US" sz="5400" dirty="0"/>
          </a:p>
        </p:txBody>
      </p:sp>
      <p:sp>
        <p:nvSpPr>
          <p:cNvPr id="31" name="Text 29"/>
          <p:cNvSpPr/>
          <p:nvPr/>
        </p:nvSpPr>
        <p:spPr>
          <a:xfrm>
            <a:off x="4357200" y="4186646"/>
            <a:ext cx="1648799" cy="8297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O</a:t>
            </a:r>
            <a:endParaRPr lang="en-US" sz="5400" dirty="0"/>
          </a:p>
        </p:txBody>
      </p:sp>
      <p:sp>
        <p:nvSpPr>
          <p:cNvPr id="32" name="Text 30"/>
          <p:cNvSpPr/>
          <p:nvPr/>
        </p:nvSpPr>
        <p:spPr>
          <a:xfrm>
            <a:off x="6186000" y="4186646"/>
            <a:ext cx="1648799" cy="8297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5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</a:t>
            </a:r>
            <a:endParaRPr lang="en-US" sz="5400" dirty="0"/>
          </a:p>
        </p:txBody>
      </p:sp>
      <p:sp>
        <p:nvSpPr>
          <p:cNvPr id="33" name="Text 31"/>
          <p:cNvSpPr/>
          <p:nvPr/>
        </p:nvSpPr>
        <p:spPr>
          <a:xfrm>
            <a:off x="10454636" y="6129891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761996" y="447"/>
            <a:ext cx="10607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SWOT Analysis</a:t>
            </a:r>
            <a:endParaRPr lang="en-US" sz="2400" dirty="0"/>
          </a:p>
        </p:txBody>
      </p:sp>
      <p:sp>
        <p:nvSpPr>
          <p:cNvPr id="35" name="Text 33"/>
          <p:cNvSpPr/>
          <p:nvPr/>
        </p:nvSpPr>
        <p:spPr>
          <a:xfrm>
            <a:off x="761996" y="1962132"/>
            <a:ext cx="3108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company has a strong brand presence in the market, which attracts a loyal customer base.</a:t>
            </a:r>
            <a:endParaRPr lang="en-US" sz="1200" dirty="0"/>
          </a:p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We have a highly skilled workforce that drives innovation and quality in our products.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260076" y="1962132"/>
            <a:ext cx="3108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Limited financial resources restrict our ability to expand into new markets.</a:t>
            </a:r>
            <a:endParaRPr lang="en-US" sz="1200" dirty="0"/>
          </a:p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Our reliance on a single supplier poses risks to our supply chain stability.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61993" y="4365195"/>
            <a:ext cx="3108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The growing demand for eco-friendly products presents a chance to diversify our offerings.</a:t>
            </a:r>
            <a:endParaRPr lang="en-US" sz="1200" dirty="0"/>
          </a:p>
          <a:p>
            <a:pPr algn="r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Emerging markets provide an avenue for business growth and increased revenue.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8260076" y="4365195"/>
            <a:ext cx="3108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Intense competition in the industry could impact our market share and profitability.</a:t>
            </a:r>
            <a:endParaRPr lang="en-US" sz="1200" dirty="0"/>
          </a:p>
          <a:p>
            <a:pPr algn="l"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200" dirty="0">
                <a:solidFill>
                  <a:srgbClr val="0D0D0D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uncertainties and fluctuating exchange rates pose challenges to our financial stability.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999940" y="6495651"/>
            <a:ext cx="6035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A6A6A6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SWOT Analysis for Strategic Business Growth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761996" y="6508085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262626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1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2025-07-11T16:08:01Z</dcterms:created>
  <dcterms:modified xsi:type="dcterms:W3CDTF">2025-07-11T16:08:01Z</dcterms:modified>
</cp:coreProperties>
</file>