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notesMasterIdLst>
    <p:notesMasterId r:id="rId3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40456b92d358af4c2d89930263b5bd8b0ca54219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B4436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>
              <a:alpha val="80000"/>
            </a:srgbClr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7543800" y="0"/>
            <a:ext cx="4683125" cy="6927850"/>
          </a:xfrm>
          <a:custGeom>
            <a:avLst/>
            <a:gdLst/>
            <a:ahLst/>
            <a:cxnLst/>
            <a:rect l="l" t="t" r="r" b="b"/>
            <a:pathLst>
              <a:path w="4683125" h="6927850">
                <a:moveTo>
                  <a:pt x="944493" y="1871"/>
                </a:moveTo>
                <a:lnTo>
                  <a:pt x="4683125" y="0"/>
                </a:lnTo>
                <a:lnTo>
                  <a:pt x="4683125" y="6927850"/>
                </a:lnTo>
                <a:lnTo>
                  <a:pt x="792853" y="6927850"/>
                </a:lnTo>
                <a:cubicBezTo>
                  <a:pt x="668703" y="6927850"/>
                  <a:pt x="568063" y="6836610"/>
                  <a:pt x="568063" y="6724102"/>
                </a:cubicBezTo>
                <a:cubicBezTo>
                  <a:pt x="568063" y="6611524"/>
                  <a:pt x="668703" y="6520285"/>
                  <a:pt x="792853" y="6520285"/>
                </a:cubicBezTo>
                <a:lnTo>
                  <a:pt x="1717349" y="6520285"/>
                </a:lnTo>
                <a:cubicBezTo>
                  <a:pt x="1841498" y="6520285"/>
                  <a:pt x="1942186" y="6429045"/>
                  <a:pt x="1942186" y="6316467"/>
                </a:cubicBezTo>
                <a:cubicBezTo>
                  <a:pt x="1942186" y="6203890"/>
                  <a:pt x="1841545" y="6112650"/>
                  <a:pt x="1717349" y="6112650"/>
                </a:cubicBezTo>
                <a:lnTo>
                  <a:pt x="224790" y="6112650"/>
                </a:lnTo>
                <a:cubicBezTo>
                  <a:pt x="100640" y="6112650"/>
                  <a:pt x="0" y="6021410"/>
                  <a:pt x="0" y="5908832"/>
                </a:cubicBezTo>
                <a:cubicBezTo>
                  <a:pt x="0" y="5796255"/>
                  <a:pt x="100640" y="5705015"/>
                  <a:pt x="224790" y="5705015"/>
                </a:cubicBezTo>
                <a:lnTo>
                  <a:pt x="1149286" y="5705015"/>
                </a:lnTo>
                <a:cubicBezTo>
                  <a:pt x="1273435" y="5705015"/>
                  <a:pt x="1374123" y="5613775"/>
                  <a:pt x="1374123" y="5501198"/>
                </a:cubicBezTo>
                <a:cubicBezTo>
                  <a:pt x="1374123" y="5388620"/>
                  <a:pt x="1273482" y="5297380"/>
                  <a:pt x="1149286" y="5297380"/>
                </a:cubicBezTo>
                <a:lnTo>
                  <a:pt x="979382" y="5297380"/>
                </a:lnTo>
                <a:cubicBezTo>
                  <a:pt x="855232" y="5297380"/>
                  <a:pt x="754545" y="5206140"/>
                  <a:pt x="754545" y="5093563"/>
                </a:cubicBezTo>
                <a:cubicBezTo>
                  <a:pt x="754545" y="4980985"/>
                  <a:pt x="855185" y="4889746"/>
                  <a:pt x="979382" y="4889746"/>
                </a:cubicBezTo>
                <a:lnTo>
                  <a:pt x="1903878" y="4889746"/>
                </a:lnTo>
                <a:cubicBezTo>
                  <a:pt x="2028027" y="4889746"/>
                  <a:pt x="2128668" y="4798506"/>
                  <a:pt x="2128668" y="4685928"/>
                </a:cubicBezTo>
                <a:cubicBezTo>
                  <a:pt x="2128668" y="4573351"/>
                  <a:pt x="2028027" y="4482111"/>
                  <a:pt x="1903878" y="4482111"/>
                </a:cubicBezTo>
                <a:lnTo>
                  <a:pt x="411319" y="4482111"/>
                </a:lnTo>
                <a:cubicBezTo>
                  <a:pt x="287169" y="4482111"/>
                  <a:pt x="186482" y="4390871"/>
                  <a:pt x="186482" y="4278293"/>
                </a:cubicBezTo>
                <a:cubicBezTo>
                  <a:pt x="186482" y="4165716"/>
                  <a:pt x="287122" y="4074476"/>
                  <a:pt x="411319" y="4074476"/>
                </a:cubicBezTo>
                <a:lnTo>
                  <a:pt x="1335815" y="4074476"/>
                </a:lnTo>
                <a:cubicBezTo>
                  <a:pt x="1459964" y="4074476"/>
                  <a:pt x="1560652" y="3983236"/>
                  <a:pt x="1560652" y="3870659"/>
                </a:cubicBezTo>
                <a:cubicBezTo>
                  <a:pt x="1560652" y="3770551"/>
                  <a:pt x="1481085" y="3687348"/>
                  <a:pt x="1376136" y="3670097"/>
                </a:cubicBezTo>
                <a:lnTo>
                  <a:pt x="792806" y="3670097"/>
                </a:lnTo>
                <a:cubicBezTo>
                  <a:pt x="668657" y="3670097"/>
                  <a:pt x="568016" y="3578858"/>
                  <a:pt x="568016" y="3466280"/>
                </a:cubicBezTo>
                <a:cubicBezTo>
                  <a:pt x="568016" y="3353702"/>
                  <a:pt x="668657" y="3262463"/>
                  <a:pt x="792806" y="3262463"/>
                </a:cubicBezTo>
                <a:lnTo>
                  <a:pt x="904124" y="3262463"/>
                </a:lnTo>
                <a:cubicBezTo>
                  <a:pt x="917190" y="3260315"/>
                  <a:pt x="930678" y="3259206"/>
                  <a:pt x="944446" y="3259206"/>
                </a:cubicBezTo>
                <a:lnTo>
                  <a:pt x="1759263" y="3258929"/>
                </a:lnTo>
                <a:cubicBezTo>
                  <a:pt x="1863369" y="3241125"/>
                  <a:pt x="1942139" y="3158198"/>
                  <a:pt x="1942139" y="3058645"/>
                </a:cubicBezTo>
                <a:cubicBezTo>
                  <a:pt x="1942139" y="2946068"/>
                  <a:pt x="1841498" y="2854828"/>
                  <a:pt x="1717302" y="2854828"/>
                </a:cubicBezTo>
                <a:lnTo>
                  <a:pt x="224743" y="2854828"/>
                </a:lnTo>
                <a:cubicBezTo>
                  <a:pt x="100594" y="2854828"/>
                  <a:pt x="-47" y="2763588"/>
                  <a:pt x="-47" y="2651010"/>
                </a:cubicBezTo>
                <a:cubicBezTo>
                  <a:pt x="-47" y="2538433"/>
                  <a:pt x="100594" y="2447193"/>
                  <a:pt x="224743" y="2447193"/>
                </a:cubicBezTo>
                <a:lnTo>
                  <a:pt x="1149239" y="2447193"/>
                </a:lnTo>
                <a:cubicBezTo>
                  <a:pt x="1273389" y="2447193"/>
                  <a:pt x="1374076" y="2355953"/>
                  <a:pt x="1374076" y="2243376"/>
                </a:cubicBezTo>
                <a:cubicBezTo>
                  <a:pt x="1374076" y="2130798"/>
                  <a:pt x="1273435" y="2039558"/>
                  <a:pt x="1149239" y="2039558"/>
                </a:cubicBezTo>
                <a:lnTo>
                  <a:pt x="979335" y="2039558"/>
                </a:lnTo>
                <a:cubicBezTo>
                  <a:pt x="855186" y="2039558"/>
                  <a:pt x="754498" y="1948319"/>
                  <a:pt x="754498" y="1835741"/>
                </a:cubicBezTo>
                <a:cubicBezTo>
                  <a:pt x="754498" y="1723163"/>
                  <a:pt x="855139" y="1631924"/>
                  <a:pt x="979335" y="1631924"/>
                </a:cubicBezTo>
                <a:lnTo>
                  <a:pt x="1903831" y="1631924"/>
                </a:lnTo>
                <a:cubicBezTo>
                  <a:pt x="2027981" y="1631924"/>
                  <a:pt x="2128621" y="1540684"/>
                  <a:pt x="2128621" y="1428106"/>
                </a:cubicBezTo>
                <a:cubicBezTo>
                  <a:pt x="2128621" y="1315529"/>
                  <a:pt x="2027981" y="1224289"/>
                  <a:pt x="1903831" y="1224289"/>
                </a:cubicBezTo>
                <a:lnTo>
                  <a:pt x="411272" y="1224289"/>
                </a:lnTo>
                <a:cubicBezTo>
                  <a:pt x="287123" y="1224289"/>
                  <a:pt x="186435" y="1133049"/>
                  <a:pt x="186435" y="1020471"/>
                </a:cubicBezTo>
                <a:cubicBezTo>
                  <a:pt x="186435" y="907894"/>
                  <a:pt x="287076" y="816654"/>
                  <a:pt x="411272" y="816654"/>
                </a:cubicBezTo>
                <a:lnTo>
                  <a:pt x="1335768" y="816654"/>
                </a:lnTo>
                <a:cubicBezTo>
                  <a:pt x="1459918" y="816654"/>
                  <a:pt x="1560605" y="725414"/>
                  <a:pt x="1560605" y="612837"/>
                </a:cubicBezTo>
                <a:cubicBezTo>
                  <a:pt x="1560605" y="500259"/>
                  <a:pt x="1459964" y="409019"/>
                  <a:pt x="1335768" y="409019"/>
                </a:cubicBezTo>
                <a:lnTo>
                  <a:pt x="944352" y="409019"/>
                </a:lnTo>
                <a:cubicBezTo>
                  <a:pt x="820203" y="409019"/>
                  <a:pt x="719515" y="317780"/>
                  <a:pt x="719515" y="205202"/>
                </a:cubicBezTo>
                <a:cubicBezTo>
                  <a:pt x="719515" y="92624"/>
                  <a:pt x="820156" y="1385"/>
                  <a:pt x="944352" y="1385"/>
                </a:cubicBezTo>
                <a:lnTo>
                  <a:pt x="944493" y="1871"/>
                </a:lnTo>
              </a:path>
            </a:pathLst>
          </a:custGeom>
          <a:solidFill>
            <a:srgbClr val="1B4436">
              <a:alpha val="20000"/>
            </a:srgbClr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0" y="5356654"/>
            <a:ext cx="914400" cy="1501346"/>
          </a:xfrm>
          <a:prstGeom prst="rect">
            <a:avLst/>
          </a:prstGeom>
          <a:blipFill>
            <a:blip r:embed="rId1"/>
            <a:srcRect l="0" t="0" r="0" b="0"/>
            <a:stretch>
              <a:fillRect l="0" t="0" r="0" b="0"/>
            </a:stretch>
          </a:blip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457200" y="505205"/>
            <a:ext cx="11247120" cy="9525"/>
          </a:xfrm>
          <a:custGeom>
            <a:avLst/>
            <a:gdLst/>
            <a:ahLst/>
            <a:cxnLst/>
            <a:rect l="l" t="t" r="r" b="b"/>
            <a:pathLst>
              <a:path w="11247120" h="9525">
                <a:moveTo>
                  <a:pt x="0" y="0"/>
                </a:moveTo>
                <a:lnTo>
                  <a:pt x="11247120" y="0"/>
                </a:lnTo>
              </a:path>
            </a:pathLst>
          </a:custGeom>
          <a:noFill/>
          <a:ln w="6348">
            <a:solidFill>
              <a:srgbClr val="DEF2EB">
                <a:alpha val="20000"/>
              </a:srgbClr>
            </a:solidFill>
          </a:ln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457200" y="2606639"/>
            <a:ext cx="2460192" cy="3280121"/>
          </a:xfrm>
          <a:custGeom>
            <a:avLst/>
            <a:gdLst/>
            <a:ahLst/>
            <a:cxnLst/>
            <a:rect l="l" t="t" r="r" b="b"/>
            <a:pathLst>
              <a:path w="2460192" h="3280121">
                <a:moveTo>
                  <a:pt x="252170" y="3280121"/>
                </a:moveTo>
                <a:cubicBezTo>
                  <a:pt x="112898" y="3280121"/>
                  <a:pt x="0" y="3167219"/>
                  <a:pt x="0" y="3027945"/>
                </a:cubicBezTo>
                <a:lnTo>
                  <a:pt x="0" y="252176"/>
                </a:lnTo>
                <a:cubicBezTo>
                  <a:pt x="0" y="112902"/>
                  <a:pt x="112898" y="0"/>
                  <a:pt x="252170" y="0"/>
                </a:cubicBezTo>
                <a:lnTo>
                  <a:pt x="2208022" y="0"/>
                </a:lnTo>
                <a:cubicBezTo>
                  <a:pt x="2347294" y="0"/>
                  <a:pt x="2460192" y="112902"/>
                  <a:pt x="2460192" y="252176"/>
                </a:cubicBezTo>
                <a:lnTo>
                  <a:pt x="2460192" y="3027945"/>
                </a:lnTo>
                <a:cubicBezTo>
                  <a:pt x="2460192" y="3167219"/>
                  <a:pt x="2347294" y="3280121"/>
                  <a:pt x="2208022" y="3280121"/>
                </a:cubicBezTo>
                <a:lnTo>
                  <a:pt x="252170" y="3280121"/>
                </a:lnTo>
              </a:path>
            </a:pathLst>
          </a:custGeom>
          <a:solidFill>
            <a:srgbClr val="000000">
              <a:alpha val="30000"/>
            </a:srgbClr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3396086" y="2606639"/>
            <a:ext cx="2460192" cy="3280121"/>
          </a:xfrm>
          <a:custGeom>
            <a:avLst/>
            <a:gdLst/>
            <a:ahLst/>
            <a:cxnLst/>
            <a:rect l="l" t="t" r="r" b="b"/>
            <a:pathLst>
              <a:path w="2460192" h="3280121">
                <a:moveTo>
                  <a:pt x="252170" y="3280121"/>
                </a:moveTo>
                <a:cubicBezTo>
                  <a:pt x="112898" y="3280121"/>
                  <a:pt x="0" y="3167219"/>
                  <a:pt x="0" y="3027945"/>
                </a:cubicBezTo>
                <a:lnTo>
                  <a:pt x="0" y="252176"/>
                </a:lnTo>
                <a:cubicBezTo>
                  <a:pt x="0" y="112902"/>
                  <a:pt x="112898" y="0"/>
                  <a:pt x="252170" y="0"/>
                </a:cubicBezTo>
                <a:lnTo>
                  <a:pt x="2208022" y="0"/>
                </a:lnTo>
                <a:cubicBezTo>
                  <a:pt x="2347294" y="0"/>
                  <a:pt x="2460192" y="112902"/>
                  <a:pt x="2460192" y="252176"/>
                </a:cubicBezTo>
                <a:lnTo>
                  <a:pt x="2460192" y="3027945"/>
                </a:lnTo>
                <a:cubicBezTo>
                  <a:pt x="2460192" y="3167219"/>
                  <a:pt x="2347294" y="3280121"/>
                  <a:pt x="2208022" y="3280121"/>
                </a:cubicBezTo>
                <a:lnTo>
                  <a:pt x="252170" y="3280121"/>
                </a:lnTo>
              </a:path>
            </a:pathLst>
          </a:custGeom>
          <a:solidFill>
            <a:srgbClr val="000000">
              <a:alpha val="30000"/>
            </a:srgbClr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9" name="Text 7"/>
          <p:cNvSpPr/>
          <p:nvPr/>
        </p:nvSpPr>
        <p:spPr>
          <a:xfrm>
            <a:off x="6334972" y="2606639"/>
            <a:ext cx="2460192" cy="3280121"/>
          </a:xfrm>
          <a:custGeom>
            <a:avLst/>
            <a:gdLst/>
            <a:ahLst/>
            <a:cxnLst/>
            <a:rect l="l" t="t" r="r" b="b"/>
            <a:pathLst>
              <a:path w="2460192" h="3280121">
                <a:moveTo>
                  <a:pt x="252170" y="3280121"/>
                </a:moveTo>
                <a:cubicBezTo>
                  <a:pt x="112898" y="3280121"/>
                  <a:pt x="0" y="3167219"/>
                  <a:pt x="0" y="3027945"/>
                </a:cubicBezTo>
                <a:lnTo>
                  <a:pt x="0" y="252176"/>
                </a:lnTo>
                <a:cubicBezTo>
                  <a:pt x="0" y="112902"/>
                  <a:pt x="112898" y="0"/>
                  <a:pt x="252170" y="0"/>
                </a:cubicBezTo>
                <a:lnTo>
                  <a:pt x="2208022" y="0"/>
                </a:lnTo>
                <a:cubicBezTo>
                  <a:pt x="2347294" y="0"/>
                  <a:pt x="2460192" y="112902"/>
                  <a:pt x="2460192" y="252176"/>
                </a:cubicBezTo>
                <a:lnTo>
                  <a:pt x="2460192" y="3027945"/>
                </a:lnTo>
                <a:cubicBezTo>
                  <a:pt x="2460192" y="3167219"/>
                  <a:pt x="2347294" y="3280121"/>
                  <a:pt x="2208022" y="3280121"/>
                </a:cubicBezTo>
                <a:lnTo>
                  <a:pt x="252170" y="3280121"/>
                </a:lnTo>
              </a:path>
            </a:pathLst>
          </a:custGeom>
          <a:solidFill>
            <a:srgbClr val="000000">
              <a:alpha val="30000"/>
            </a:srgbClr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0" name="Text 8"/>
          <p:cNvSpPr/>
          <p:nvPr/>
        </p:nvSpPr>
        <p:spPr>
          <a:xfrm>
            <a:off x="9273857" y="2606639"/>
            <a:ext cx="2460192" cy="3280121"/>
          </a:xfrm>
          <a:custGeom>
            <a:avLst/>
            <a:gdLst/>
            <a:ahLst/>
            <a:cxnLst/>
            <a:rect l="l" t="t" r="r" b="b"/>
            <a:pathLst>
              <a:path w="2460192" h="3280121">
                <a:moveTo>
                  <a:pt x="252170" y="3280121"/>
                </a:moveTo>
                <a:cubicBezTo>
                  <a:pt x="112898" y="3280121"/>
                  <a:pt x="0" y="3167219"/>
                  <a:pt x="0" y="3027945"/>
                </a:cubicBezTo>
                <a:lnTo>
                  <a:pt x="0" y="252176"/>
                </a:lnTo>
                <a:cubicBezTo>
                  <a:pt x="0" y="112902"/>
                  <a:pt x="112898" y="0"/>
                  <a:pt x="252170" y="0"/>
                </a:cubicBezTo>
                <a:lnTo>
                  <a:pt x="2208022" y="0"/>
                </a:lnTo>
                <a:cubicBezTo>
                  <a:pt x="2347294" y="0"/>
                  <a:pt x="2460192" y="112902"/>
                  <a:pt x="2460192" y="252176"/>
                </a:cubicBezTo>
                <a:lnTo>
                  <a:pt x="2460192" y="3027945"/>
                </a:lnTo>
                <a:cubicBezTo>
                  <a:pt x="2460192" y="3167219"/>
                  <a:pt x="2347294" y="3280121"/>
                  <a:pt x="2208022" y="3280121"/>
                </a:cubicBezTo>
                <a:lnTo>
                  <a:pt x="252170" y="3280121"/>
                </a:lnTo>
              </a:path>
            </a:pathLst>
          </a:custGeom>
          <a:solidFill>
            <a:srgbClr val="000000">
              <a:alpha val="30000"/>
            </a:srgbClr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1" name="Text 9"/>
          <p:cNvSpPr/>
          <p:nvPr/>
        </p:nvSpPr>
        <p:spPr>
          <a:xfrm>
            <a:off x="7107868" y="1963412"/>
            <a:ext cx="914400" cy="914400"/>
          </a:xfrm>
          <a:custGeom>
            <a:avLst/>
            <a:gdLst/>
            <a:ahLst/>
            <a:cxnLst/>
            <a:rect l="l" t="t" r="r" b="b"/>
            <a:pathLst>
              <a:path w="914400" h="914400">
                <a:moveTo>
                  <a:pt x="0" y="457200"/>
                </a:moveTo>
                <a:cubicBezTo>
                  <a:pt x="0" y="204698"/>
                  <a:pt x="204698" y="0"/>
                  <a:pt x="457200" y="0"/>
                </a:cubicBezTo>
                <a:cubicBezTo>
                  <a:pt x="709702" y="0"/>
                  <a:pt x="914400" y="204698"/>
                  <a:pt x="914400" y="457200"/>
                </a:cubicBezTo>
                <a:cubicBezTo>
                  <a:pt x="914400" y="709702"/>
                  <a:pt x="709702" y="914400"/>
                  <a:pt x="457200" y="914400"/>
                </a:cubicBezTo>
                <a:cubicBezTo>
                  <a:pt x="204698" y="914400"/>
                  <a:pt x="0" y="709702"/>
                  <a:pt x="0" y="457200"/>
                </a:cubicBezTo>
              </a:path>
            </a:pathLst>
          </a:custGeom>
          <a:solidFill>
            <a:srgbClr val="1B4436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2" name="Text 10"/>
          <p:cNvSpPr/>
          <p:nvPr/>
        </p:nvSpPr>
        <p:spPr>
          <a:xfrm>
            <a:off x="7197868" y="2010212"/>
            <a:ext cx="7344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DEF2EB"/>
                </a:solidFill>
                <a:latin typeface="Jost SemiBold" pitchFamily="34" charset="0"/>
                <a:ea typeface="Jost SemiBold" pitchFamily="34" charset="-122"/>
                <a:cs typeface="Jost SemiBold" pitchFamily="34" charset="-120"/>
              </a:rPr>
              <a:t>O</a:t>
            </a:r>
            <a:endParaRPr lang="en-US" sz="3200" dirty="0"/>
          </a:p>
        </p:txBody>
      </p:sp>
      <p:sp>
        <p:nvSpPr>
          <p:cNvPr id="13" name="Text 11"/>
          <p:cNvSpPr/>
          <p:nvPr/>
        </p:nvSpPr>
        <p:spPr>
          <a:xfrm>
            <a:off x="4168982" y="1963412"/>
            <a:ext cx="914400" cy="914400"/>
          </a:xfrm>
          <a:custGeom>
            <a:avLst/>
            <a:gdLst/>
            <a:ahLst/>
            <a:cxnLst/>
            <a:rect l="l" t="t" r="r" b="b"/>
            <a:pathLst>
              <a:path w="914400" h="914400">
                <a:moveTo>
                  <a:pt x="0" y="457200"/>
                </a:moveTo>
                <a:cubicBezTo>
                  <a:pt x="0" y="204698"/>
                  <a:pt x="204698" y="0"/>
                  <a:pt x="457200" y="0"/>
                </a:cubicBezTo>
                <a:cubicBezTo>
                  <a:pt x="709702" y="0"/>
                  <a:pt x="914400" y="204698"/>
                  <a:pt x="914400" y="457200"/>
                </a:cubicBezTo>
                <a:cubicBezTo>
                  <a:pt x="914400" y="709702"/>
                  <a:pt x="709702" y="914400"/>
                  <a:pt x="457200" y="914400"/>
                </a:cubicBezTo>
                <a:cubicBezTo>
                  <a:pt x="204698" y="914400"/>
                  <a:pt x="0" y="709702"/>
                  <a:pt x="0" y="457200"/>
                </a:cubicBezTo>
              </a:path>
            </a:pathLst>
          </a:custGeom>
          <a:solidFill>
            <a:srgbClr val="1B4436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4" name="Text 12"/>
          <p:cNvSpPr/>
          <p:nvPr/>
        </p:nvSpPr>
        <p:spPr>
          <a:xfrm>
            <a:off x="4258982" y="2010212"/>
            <a:ext cx="7344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DEF2EB"/>
                </a:solidFill>
                <a:latin typeface="Jost SemiBold" pitchFamily="34" charset="0"/>
                <a:ea typeface="Jost SemiBold" pitchFamily="34" charset="-122"/>
                <a:cs typeface="Jost SemiBold" pitchFamily="34" charset="-120"/>
              </a:rPr>
              <a:t>W</a:t>
            </a:r>
            <a:endParaRPr lang="en-US" sz="3200" dirty="0"/>
          </a:p>
        </p:txBody>
      </p:sp>
      <p:sp>
        <p:nvSpPr>
          <p:cNvPr id="15" name="Text 13"/>
          <p:cNvSpPr/>
          <p:nvPr/>
        </p:nvSpPr>
        <p:spPr>
          <a:xfrm>
            <a:off x="1230096" y="1963412"/>
            <a:ext cx="914400" cy="914400"/>
          </a:xfrm>
          <a:custGeom>
            <a:avLst/>
            <a:gdLst/>
            <a:ahLst/>
            <a:cxnLst/>
            <a:rect l="l" t="t" r="r" b="b"/>
            <a:pathLst>
              <a:path w="914400" h="914400">
                <a:moveTo>
                  <a:pt x="0" y="457200"/>
                </a:moveTo>
                <a:cubicBezTo>
                  <a:pt x="0" y="204698"/>
                  <a:pt x="204698" y="0"/>
                  <a:pt x="457200" y="0"/>
                </a:cubicBezTo>
                <a:cubicBezTo>
                  <a:pt x="709702" y="0"/>
                  <a:pt x="914400" y="204698"/>
                  <a:pt x="914400" y="457200"/>
                </a:cubicBezTo>
                <a:cubicBezTo>
                  <a:pt x="914400" y="709702"/>
                  <a:pt x="709702" y="914400"/>
                  <a:pt x="457200" y="914400"/>
                </a:cubicBezTo>
                <a:cubicBezTo>
                  <a:pt x="204698" y="914400"/>
                  <a:pt x="0" y="709702"/>
                  <a:pt x="0" y="457200"/>
                </a:cubicBezTo>
              </a:path>
            </a:pathLst>
          </a:custGeom>
          <a:solidFill>
            <a:srgbClr val="1B4436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6" name="Text 14"/>
          <p:cNvSpPr/>
          <p:nvPr/>
        </p:nvSpPr>
        <p:spPr>
          <a:xfrm>
            <a:off x="1320096" y="2010212"/>
            <a:ext cx="7344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DEF2EB"/>
                </a:solidFill>
                <a:latin typeface="Jost SemiBold" pitchFamily="34" charset="0"/>
                <a:ea typeface="Jost SemiBold" pitchFamily="34" charset="-122"/>
                <a:cs typeface="Jost SemiBold" pitchFamily="34" charset="-120"/>
              </a:rPr>
              <a:t>S</a:t>
            </a:r>
            <a:endParaRPr lang="en-US" sz="3200" dirty="0"/>
          </a:p>
        </p:txBody>
      </p:sp>
      <p:sp>
        <p:nvSpPr>
          <p:cNvPr id="17" name="Text 15"/>
          <p:cNvSpPr/>
          <p:nvPr/>
        </p:nvSpPr>
        <p:spPr>
          <a:xfrm>
            <a:off x="10046753" y="1963412"/>
            <a:ext cx="914400" cy="914400"/>
          </a:xfrm>
          <a:custGeom>
            <a:avLst/>
            <a:gdLst/>
            <a:ahLst/>
            <a:cxnLst/>
            <a:rect l="l" t="t" r="r" b="b"/>
            <a:pathLst>
              <a:path w="914400" h="914400">
                <a:moveTo>
                  <a:pt x="0" y="457200"/>
                </a:moveTo>
                <a:cubicBezTo>
                  <a:pt x="0" y="204698"/>
                  <a:pt x="204698" y="0"/>
                  <a:pt x="457200" y="0"/>
                </a:cubicBezTo>
                <a:cubicBezTo>
                  <a:pt x="709702" y="0"/>
                  <a:pt x="914400" y="204698"/>
                  <a:pt x="914400" y="457200"/>
                </a:cubicBezTo>
                <a:cubicBezTo>
                  <a:pt x="914400" y="709702"/>
                  <a:pt x="709702" y="914400"/>
                  <a:pt x="457200" y="914400"/>
                </a:cubicBezTo>
                <a:cubicBezTo>
                  <a:pt x="204698" y="914400"/>
                  <a:pt x="0" y="709702"/>
                  <a:pt x="0" y="457200"/>
                </a:cubicBezTo>
              </a:path>
            </a:pathLst>
          </a:custGeom>
          <a:solidFill>
            <a:srgbClr val="1B4436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8" name="Text 16"/>
          <p:cNvSpPr/>
          <p:nvPr/>
        </p:nvSpPr>
        <p:spPr>
          <a:xfrm>
            <a:off x="10136753" y="2010212"/>
            <a:ext cx="7344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DEF2EB"/>
                </a:solidFill>
                <a:latin typeface="Jost SemiBold" pitchFamily="34" charset="0"/>
                <a:ea typeface="Jost SemiBold" pitchFamily="34" charset="-122"/>
                <a:cs typeface="Jost SemiBold" pitchFamily="34" charset="-120"/>
              </a:rPr>
              <a:t>T</a:t>
            </a:r>
            <a:endParaRPr lang="en-US" sz="3200" dirty="0"/>
          </a:p>
        </p:txBody>
      </p:sp>
      <p:sp>
        <p:nvSpPr>
          <p:cNvPr id="19" name="Text 17"/>
          <p:cNvSpPr/>
          <p:nvPr/>
        </p:nvSpPr>
        <p:spPr>
          <a:xfrm>
            <a:off x="635736" y="3084840"/>
            <a:ext cx="2103120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Jost SemiBold" pitchFamily="34" charset="0"/>
                <a:ea typeface="Jost SemiBold" pitchFamily="34" charset="-122"/>
                <a:cs typeface="Jost SemiBold" pitchFamily="34" charset="-120"/>
              </a:rPr>
              <a:t>Strengths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3574622" y="3084840"/>
            <a:ext cx="2103120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Jost SemiBold" pitchFamily="34" charset="0"/>
                <a:ea typeface="Jost SemiBold" pitchFamily="34" charset="-122"/>
                <a:cs typeface="Jost SemiBold" pitchFamily="34" charset="-120"/>
              </a:rPr>
              <a:t>Weaknesses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6513508" y="3084840"/>
            <a:ext cx="2103120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Jost SemiBold" pitchFamily="34" charset="0"/>
                <a:ea typeface="Jost SemiBold" pitchFamily="34" charset="-122"/>
                <a:cs typeface="Jost SemiBold" pitchFamily="34" charset="-120"/>
              </a:rPr>
              <a:t>Opportunities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9452393" y="3084840"/>
            <a:ext cx="2103120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Jost SemiBold" pitchFamily="34" charset="0"/>
                <a:ea typeface="Jost SemiBold" pitchFamily="34" charset="-122"/>
                <a:cs typeface="Jost SemiBold" pitchFamily="34" charset="-120"/>
              </a:rPr>
              <a:t>Threats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457200" y="137160"/>
            <a:ext cx="7363463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marL="0" indent="0">
              <a:lnSpc>
                <a:spcPct val="90000"/>
              </a:lnSpc>
              <a:spcBef>
                <a:spcPts val="1000"/>
              </a:spcBef>
              <a:buNone/>
            </a:pPr>
            <a:r>
              <a:rPr lang="en-US" sz="800" dirty="0">
                <a:solidFill>
                  <a:srgbClr val="D9D9D9"/>
                </a:solidFill>
                <a:latin typeface="Jost Regular" pitchFamily="34" charset="0"/>
                <a:ea typeface="Jost Regular" pitchFamily="34" charset="-122"/>
                <a:cs typeface="Jost Regular" pitchFamily="34" charset="-120"/>
              </a:rPr>
              <a:t>Comprehensive SWOT Analysis of Our Company</a:t>
            </a:r>
            <a:endParaRPr lang="en-US" sz="800" dirty="0"/>
          </a:p>
        </p:txBody>
      </p:sp>
      <p:sp>
        <p:nvSpPr>
          <p:cNvPr id="24" name="Text 22"/>
          <p:cNvSpPr/>
          <p:nvPr/>
        </p:nvSpPr>
        <p:spPr>
          <a:xfrm>
            <a:off x="457200" y="843915"/>
            <a:ext cx="11276849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0" indent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Jost SemiBold" pitchFamily="34" charset="0"/>
                <a:ea typeface="Jost SemiBold" pitchFamily="34" charset="-122"/>
                <a:cs typeface="Jost SemiBold" pitchFamily="34" charset="-120"/>
              </a:rPr>
              <a:t>SWOT Analysis</a:t>
            </a:r>
            <a:endParaRPr lang="en-US" sz="2400" dirty="0"/>
          </a:p>
        </p:txBody>
      </p:sp>
      <p:sp>
        <p:nvSpPr>
          <p:cNvPr id="25" name="Text 23"/>
          <p:cNvSpPr/>
          <p:nvPr/>
        </p:nvSpPr>
        <p:spPr>
          <a:xfrm>
            <a:off x="10973150" y="183325"/>
            <a:ext cx="670900" cy="98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marL="0" indent="0">
              <a:lnSpc>
                <a:spcPct val="90000"/>
              </a:lnSpc>
              <a:spcBef>
                <a:spcPts val="898"/>
              </a:spcBef>
              <a:buNone/>
            </a:pPr>
            <a:r>
              <a:rPr lang="en-US" sz="718" dirty="0">
                <a:solidFill>
                  <a:srgbClr val="FFFFFF"/>
                </a:solidFill>
                <a:latin typeface="Jost Regular" pitchFamily="34" charset="0"/>
                <a:ea typeface="Jost Regular" pitchFamily="34" charset="-122"/>
                <a:cs typeface="Jost Regular" pitchFamily="34" charset="-120"/>
              </a:rPr>
              <a:t>1</a:t>
            </a:r>
            <a:endParaRPr lang="en-US" sz="718" dirty="0"/>
          </a:p>
        </p:txBody>
      </p:sp>
      <p:sp>
        <p:nvSpPr>
          <p:cNvPr id="26" name="Text 24"/>
          <p:cNvSpPr/>
          <p:nvPr/>
        </p:nvSpPr>
        <p:spPr>
          <a:xfrm>
            <a:off x="635736" y="3496510"/>
            <a:ext cx="2103120" cy="21858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1200" dirty="0">
                <a:solidFill>
                  <a:srgbClr val="FFFFFF"/>
                </a:solidFill>
                <a:latin typeface="Jost Regular" pitchFamily="34" charset="0"/>
                <a:ea typeface="Jost Regular" pitchFamily="34" charset="-122"/>
                <a:cs typeface="Jost Regular" pitchFamily="34" charset="-120"/>
              </a:rPr>
              <a:t>Our company has a strong brand presence in the market, recognized for quality and innovation.</a:t>
            </a:r>
            <a:endParaRPr lang="en-US" sz="1200" dirty="0"/>
          </a:p>
          <a:p>
            <a:pPr algn="ctr"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1200" dirty="0">
                <a:solidFill>
                  <a:srgbClr val="FFFFFF"/>
                </a:solidFill>
                <a:latin typeface="Jost Regular" pitchFamily="34" charset="0"/>
                <a:ea typeface="Jost Regular" pitchFamily="34" charset="-122"/>
                <a:cs typeface="Jost Regular" pitchFamily="34" charset="-120"/>
              </a:rPr>
              <a:t>We have a dedicated and skilled workforce that drives our success and maintains high standards.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3574622" y="3496510"/>
            <a:ext cx="2103120" cy="21858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1200" dirty="0">
                <a:solidFill>
                  <a:srgbClr val="FFFFFF"/>
                </a:solidFill>
                <a:latin typeface="Jost Regular" pitchFamily="34" charset="0"/>
                <a:ea typeface="Jost Regular" pitchFamily="34" charset="-122"/>
                <a:cs typeface="Jost Regular" pitchFamily="34" charset="-120"/>
              </a:rPr>
              <a:t>Limited financial resources restrict our ability to expand operations and invest in new technologies.</a:t>
            </a:r>
            <a:endParaRPr lang="en-US" sz="1200" dirty="0"/>
          </a:p>
          <a:p>
            <a:pPr algn="ctr"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1200" dirty="0">
                <a:solidFill>
                  <a:srgbClr val="FFFFFF"/>
                </a:solidFill>
                <a:latin typeface="Jost Regular" pitchFamily="34" charset="0"/>
                <a:ea typeface="Jost Regular" pitchFamily="34" charset="-122"/>
                <a:cs typeface="Jost Regular" pitchFamily="34" charset="-120"/>
              </a:rPr>
              <a:t>Our dependency on a single supplier poses risks to our supply chain stability.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6513508" y="3496510"/>
            <a:ext cx="2103120" cy="21858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1200" dirty="0">
                <a:solidFill>
                  <a:srgbClr val="FFFFFF"/>
                </a:solidFill>
                <a:latin typeface="Jost Regular" pitchFamily="34" charset="0"/>
                <a:ea typeface="Jost Regular" pitchFamily="34" charset="-122"/>
                <a:cs typeface="Jost Regular" pitchFamily="34" charset="-120"/>
              </a:rPr>
              <a:t>The growing demand for eco-friendly products presents a chance to innovate and capture new markets.</a:t>
            </a:r>
            <a:endParaRPr lang="en-US" sz="1200" dirty="0"/>
          </a:p>
          <a:p>
            <a:pPr algn="ctr"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1200" dirty="0">
                <a:solidFill>
                  <a:srgbClr val="FFFFFF"/>
                </a:solidFill>
                <a:latin typeface="Jost Regular" pitchFamily="34" charset="0"/>
                <a:ea typeface="Jost Regular" pitchFamily="34" charset="-122"/>
                <a:cs typeface="Jost Regular" pitchFamily="34" charset="-120"/>
              </a:rPr>
              <a:t>Expanding into international markets can increase revenue and diversify our customer base.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9452393" y="3496510"/>
            <a:ext cx="2103120" cy="21858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1200" dirty="0">
                <a:solidFill>
                  <a:srgbClr val="FFFFFF"/>
                </a:solidFill>
                <a:latin typeface="Jost Regular" pitchFamily="34" charset="0"/>
                <a:ea typeface="Jost Regular" pitchFamily="34" charset="-122"/>
                <a:cs typeface="Jost Regular" pitchFamily="34" charset="-120"/>
              </a:rPr>
              <a:t>Intense competition in the industry could impact our market share and profitability.</a:t>
            </a:r>
            <a:endParaRPr lang="en-US" sz="1200" dirty="0"/>
          </a:p>
          <a:p>
            <a:pPr algn="ctr"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1200" dirty="0">
                <a:solidFill>
                  <a:srgbClr val="FFFFFF"/>
                </a:solidFill>
                <a:latin typeface="Jost Regular" pitchFamily="34" charset="0"/>
                <a:ea typeface="Jost Regular" pitchFamily="34" charset="-122"/>
                <a:cs typeface="Jost Regular" pitchFamily="34" charset="-120"/>
              </a:rPr>
              <a:t>Economic uncertainties and fluctuating exchange rates pose challenges to our financial stability.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10819650" y="6039149"/>
            <a:ext cx="914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Slide 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SlideSpeak</dc:creator>
  <cp:lastModifiedBy>SlideSpeak</cp:lastModifiedBy>
  <cp:revision>1</cp:revision>
  <dcterms:created xsi:type="dcterms:W3CDTF">2025-07-11T16:08:19Z</dcterms:created>
  <dcterms:modified xsi:type="dcterms:W3CDTF">2025-07-11T16:08:19Z</dcterms:modified>
</cp:coreProperties>
</file>