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1F0F5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907314" y="1669143"/>
            <a:ext cx="6574972" cy="5188858"/>
          </a:xfrm>
          <a:custGeom>
            <a:avLst/>
            <a:gdLst/>
            <a:ahLst/>
            <a:cxnLst/>
            <a:rect l="l" t="t" r="r" b="b"/>
            <a:pathLst>
              <a:path w="6574972" h="5188858">
                <a:moveTo>
                  <a:pt x="4740489" y="761880"/>
                </a:moveTo>
                <a:cubicBezTo>
                  <a:pt x="3154277" y="2357661"/>
                  <a:pt x="1570958" y="4559813"/>
                  <a:pt x="0" y="5188858"/>
                </a:cubicBezTo>
                <a:lnTo>
                  <a:pt x="6574117" y="5188858"/>
                </a:lnTo>
                <a:cubicBezTo>
                  <a:pt x="6574117" y="3528838"/>
                  <a:pt x="6574972" y="1419360"/>
                  <a:pt x="6574972" y="259"/>
                </a:cubicBezTo>
                <a:cubicBezTo>
                  <a:pt x="6479043" y="259"/>
                  <a:pt x="5534483" y="-36945"/>
                  <a:pt x="4740489" y="761880"/>
                </a:cubicBezTo>
                <a:lnTo>
                  <a:pt x="4740489" y="761880"/>
                </a:lnTo>
              </a:path>
            </a:pathLst>
          </a:custGeom>
          <a:gradFill>
            <a:gsLst>
              <a:gs pos="0">
                <a:srgbClr val="f7f4ff">
                  <a:alpha val="100000"/>
                </a:srgbClr>
              </a:gs>
              <a:gs pos="52359">
                <a:srgbClr val="1590ff">
                  <a:alpha val="100000"/>
                </a:srgbClr>
              </a:gs>
              <a:gs pos="100000">
                <a:srgbClr val="359cfd">
                  <a:alpha val="100000"/>
                </a:srgbClr>
              </a:gs>
            </a:gsLst>
            <a:lin ang="54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921500" y="2012952"/>
            <a:ext cx="5270500" cy="4845047"/>
          </a:xfrm>
          <a:custGeom>
            <a:avLst/>
            <a:gdLst/>
            <a:ahLst/>
            <a:cxnLst/>
            <a:rect l="l" t="t" r="r" b="b"/>
            <a:pathLst>
              <a:path w="5270500" h="4845047">
                <a:moveTo>
                  <a:pt x="3799978" y="711398"/>
                </a:moveTo>
                <a:cubicBezTo>
                  <a:pt x="2528470" y="2201444"/>
                  <a:pt x="1259281" y="4257682"/>
                  <a:pt x="0" y="4845047"/>
                </a:cubicBezTo>
                <a:lnTo>
                  <a:pt x="5269815" y="4845047"/>
                </a:lnTo>
                <a:cubicBezTo>
                  <a:pt x="5269815" y="3295020"/>
                  <a:pt x="5270500" y="1325314"/>
                  <a:pt x="5270500" y="242"/>
                </a:cubicBezTo>
                <a:cubicBezTo>
                  <a:pt x="5193603" y="242"/>
                  <a:pt x="4436443" y="-34497"/>
                  <a:pt x="3799978" y="711398"/>
                </a:cubicBezTo>
                <a:lnTo>
                  <a:pt x="3799978" y="711398"/>
                </a:lnTo>
              </a:path>
            </a:pathLst>
          </a:custGeom>
          <a:gradFill>
            <a:gsLst>
              <a:gs pos="0">
                <a:srgbClr val="ece5ff">
                  <a:alpha val="100000"/>
                </a:srgbClr>
              </a:gs>
              <a:gs pos="52359">
                <a:srgbClr val="1590ff">
                  <a:alpha val="100000"/>
                </a:srgbClr>
              </a:gs>
              <a:gs pos="100000">
                <a:srgbClr val="359cfd">
                  <a:alpha val="100000"/>
                </a:srgbClr>
              </a:gs>
            </a:gsLst>
            <a:lin ang="54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1327150" y="4375150"/>
            <a:ext cx="10864850" cy="2482850"/>
          </a:xfrm>
          <a:custGeom>
            <a:avLst/>
            <a:gdLst/>
            <a:ahLst/>
            <a:cxnLst/>
            <a:rect l="l" t="t" r="r" b="b"/>
            <a:pathLst>
              <a:path w="10864850" h="2482850">
                <a:moveTo>
                  <a:pt x="7516195" y="1130293"/>
                </a:moveTo>
                <a:cubicBezTo>
                  <a:pt x="5811717" y="1130293"/>
                  <a:pt x="5265215" y="355594"/>
                  <a:pt x="3837465" y="355594"/>
                </a:cubicBezTo>
                <a:cubicBezTo>
                  <a:pt x="1479249" y="355594"/>
                  <a:pt x="880487" y="1682205"/>
                  <a:pt x="0" y="2482850"/>
                </a:cubicBezTo>
                <a:lnTo>
                  <a:pt x="10864850" y="2482850"/>
                </a:lnTo>
                <a:lnTo>
                  <a:pt x="10864850" y="0"/>
                </a:lnTo>
                <a:cubicBezTo>
                  <a:pt x="10255006" y="402991"/>
                  <a:pt x="8831819" y="1130293"/>
                  <a:pt x="7516195" y="1130293"/>
                </a:cubicBezTo>
                <a:lnTo>
                  <a:pt x="7516195" y="1130293"/>
                </a:lnTo>
              </a:path>
            </a:pathLst>
          </a:custGeom>
          <a:gradFill>
            <a:gsLst>
              <a:gs pos="0">
                <a:srgbClr val="ff3d9a">
                  <a:alpha val="100000"/>
                </a:srgbClr>
              </a:gs>
              <a:gs pos="100000">
                <a:srgbClr val="ffffff">
                  <a:alpha val="100000"/>
                </a:srgbClr>
              </a:gs>
            </a:gsLst>
            <a:lin ang="4112674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0" y="3962400"/>
            <a:ext cx="12482286" cy="2895600"/>
          </a:xfrm>
          <a:custGeom>
            <a:avLst/>
            <a:gdLst/>
            <a:ahLst/>
            <a:cxnLst/>
            <a:rect l="l" t="t" r="r" b="b"/>
            <a:pathLst>
              <a:path w="12482286" h="2895600">
                <a:moveTo>
                  <a:pt x="8635121" y="1318193"/>
                </a:moveTo>
                <a:cubicBezTo>
                  <a:pt x="6676900" y="1318193"/>
                  <a:pt x="6049041" y="414708"/>
                  <a:pt x="4408743" y="414708"/>
                </a:cubicBezTo>
                <a:cubicBezTo>
                  <a:pt x="1699463" y="414708"/>
                  <a:pt x="1011564" y="1961856"/>
                  <a:pt x="0" y="2895600"/>
                </a:cubicBezTo>
                <a:lnTo>
                  <a:pt x="12482286" y="2895600"/>
                </a:lnTo>
                <a:lnTo>
                  <a:pt x="12482286" y="0"/>
                </a:lnTo>
                <a:cubicBezTo>
                  <a:pt x="11781655" y="469985"/>
                  <a:pt x="10146601" y="1318193"/>
                  <a:pt x="8635121" y="1318193"/>
                </a:cubicBezTo>
              </a:path>
            </a:pathLst>
          </a:custGeom>
          <a:gradFill>
            <a:gsLst>
              <a:gs pos="0">
                <a:srgbClr val="ff3d9a">
                  <a:alpha val="100000"/>
                </a:srgbClr>
              </a:gs>
              <a:gs pos="100000">
                <a:srgbClr val="ffffff">
                  <a:alpha val="100000"/>
                </a:srgbClr>
              </a:gs>
            </a:gsLst>
            <a:lin ang="4112674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48640" y="6495651"/>
            <a:ext cx="6207291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000" dirty="0">
                <a:solidFill>
                  <a:srgbClr val="A6A6A6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Comprehensive SWOT Analysis of Our Company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48640" y="1153655"/>
            <a:ext cx="1879591" cy="61837"/>
          </a:xfrm>
          <a:prstGeom prst="rect">
            <a:avLst/>
          </a:prstGeom>
          <a:solidFill>
            <a:srgbClr val="7748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548639" y="1404388"/>
            <a:ext cx="11094720" cy="4572000"/>
          </a:xfrm>
          <a:custGeom>
            <a:avLst/>
            <a:gdLst/>
            <a:ahLst/>
            <a:cxnLst/>
            <a:rect l="l" t="t" r="r" b="b"/>
            <a:pathLst>
              <a:path w="11094720" h="4572000">
                <a:moveTo>
                  <a:pt x="105622" y="4572000"/>
                </a:moveTo>
                <a:cubicBezTo>
                  <a:pt x="47264" y="4572000"/>
                  <a:pt x="0" y="4524726"/>
                  <a:pt x="0" y="4466433"/>
                </a:cubicBezTo>
                <a:lnTo>
                  <a:pt x="0" y="105567"/>
                </a:lnTo>
                <a:cubicBezTo>
                  <a:pt x="0" y="47274"/>
                  <a:pt x="47264" y="0"/>
                  <a:pt x="105622" y="0"/>
                </a:cubicBezTo>
                <a:lnTo>
                  <a:pt x="10989209" y="0"/>
                </a:lnTo>
                <a:cubicBezTo>
                  <a:pt x="11047568" y="0"/>
                  <a:pt x="11094831" y="47274"/>
                  <a:pt x="11094831" y="105567"/>
                </a:cubicBezTo>
                <a:lnTo>
                  <a:pt x="11094831" y="4466433"/>
                </a:lnTo>
                <a:cubicBezTo>
                  <a:pt x="11094831" y="4524726"/>
                  <a:pt x="11047568" y="4572000"/>
                  <a:pt x="10989209" y="4572000"/>
                </a:cubicBezTo>
                <a:lnTo>
                  <a:pt x="105622" y="4572000"/>
                </a:lnTo>
              </a:path>
            </a:pathLst>
          </a:cu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5044439" y="2638828"/>
            <a:ext cx="2103120" cy="2103120"/>
          </a:xfrm>
          <a:custGeom>
            <a:avLst/>
            <a:gdLst/>
            <a:ahLst/>
            <a:cxnLst/>
            <a:rect l="l" t="t" r="r" b="b"/>
            <a:pathLst>
              <a:path w="2103120" h="2103120">
                <a:moveTo>
                  <a:pt x="0" y="1051560"/>
                </a:moveTo>
                <a:cubicBezTo>
                  <a:pt x="0" y="470804"/>
                  <a:pt x="470804" y="0"/>
                  <a:pt x="1051560" y="0"/>
                </a:cubicBezTo>
                <a:cubicBezTo>
                  <a:pt x="1632316" y="0"/>
                  <a:pt x="2103120" y="470804"/>
                  <a:pt x="2103120" y="1051560"/>
                </a:cubicBezTo>
                <a:cubicBezTo>
                  <a:pt x="2103120" y="1632316"/>
                  <a:pt x="1632316" y="2103120"/>
                  <a:pt x="1051560" y="2103120"/>
                </a:cubicBezTo>
                <a:cubicBezTo>
                  <a:pt x="470804" y="2103120"/>
                  <a:pt x="0" y="1632316"/>
                  <a:pt x="0" y="1051560"/>
                </a:cubicBezTo>
              </a:path>
            </a:pathLst>
          </a:custGeom>
          <a:solidFill>
            <a:srgbClr val="E4DA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6095999" y="1724428"/>
            <a:ext cx="9525" cy="3931920"/>
          </a:xfrm>
          <a:custGeom>
            <a:avLst/>
            <a:gdLst/>
            <a:ahLst/>
            <a:cxnLst/>
            <a:rect l="l" t="t" r="r" b="b"/>
            <a:pathLst>
              <a:path w="9525" h="3931920">
                <a:moveTo>
                  <a:pt x="0" y="0"/>
                </a:moveTo>
                <a:lnTo>
                  <a:pt x="9525" y="3931920"/>
                </a:lnTo>
              </a:path>
            </a:pathLst>
          </a:custGeom>
          <a:noFill/>
          <a:ln w="76200">
            <a:solidFill>
              <a:srgbClr val="E4DAF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1066800" y="3697669"/>
            <a:ext cx="10058400" cy="9525"/>
          </a:xfrm>
          <a:custGeom>
            <a:avLst/>
            <a:gdLst/>
            <a:ahLst/>
            <a:cxnLst/>
            <a:rect l="l" t="t" r="r" b="b"/>
            <a:pathLst>
              <a:path w="10058400" h="9525">
                <a:moveTo>
                  <a:pt x="0" y="0"/>
                </a:moveTo>
                <a:lnTo>
                  <a:pt x="10058400" y="9525"/>
                </a:lnTo>
              </a:path>
            </a:pathLst>
          </a:custGeom>
          <a:noFill/>
          <a:ln w="76200">
            <a:solidFill>
              <a:srgbClr val="E4DAF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5181599" y="2775988"/>
            <a:ext cx="1828800" cy="1828800"/>
          </a:xfrm>
          <a:custGeom>
            <a:avLst/>
            <a:gdLst/>
            <a:ahLst/>
            <a:cxnLst/>
            <a:rect l="l" t="t" r="r" b="b"/>
            <a:pathLst>
              <a:path w="1828800" h="1828800">
                <a:moveTo>
                  <a:pt x="0" y="914400"/>
                </a:moveTo>
                <a:cubicBezTo>
                  <a:pt x="0" y="409395"/>
                  <a:pt x="409395" y="0"/>
                  <a:pt x="914400" y="0"/>
                </a:cubicBezTo>
                <a:cubicBezTo>
                  <a:pt x="1419405" y="0"/>
                  <a:pt x="1828800" y="409395"/>
                  <a:pt x="1828800" y="914400"/>
                </a:cubicBezTo>
                <a:cubicBezTo>
                  <a:pt x="1828800" y="1419405"/>
                  <a:pt x="1419405" y="1828800"/>
                  <a:pt x="914400" y="1828800"/>
                </a:cubicBezTo>
                <a:cubicBezTo>
                  <a:pt x="409395" y="1828800"/>
                  <a:pt x="0" y="1419405"/>
                  <a:pt x="0" y="914400"/>
                </a:cubicBezTo>
              </a:path>
            </a:pathLst>
          </a:custGeom>
          <a:solidFill>
            <a:srgbClr val="7748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5181599" y="2775988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SW</a:t>
            </a:r>
            <a:br/>
            <a:pPr algn="ctr" marL="0" indent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OT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1066798" y="1656948"/>
            <a:ext cx="2926080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Strengths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8199118" y="1656948"/>
            <a:ext cx="2926080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marL="0" indent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Weaknesses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066798" y="4046560"/>
            <a:ext cx="2926080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Opportunities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8199118" y="4046560"/>
            <a:ext cx="2926080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marL="0" indent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Threats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48640" y="0"/>
            <a:ext cx="11094720" cy="1130599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Poppins Semibold" pitchFamily="34" charset="0"/>
                <a:ea typeface="Poppins Semibold" pitchFamily="34" charset="-122"/>
                <a:cs typeface="Poppins Semibold" pitchFamily="34" charset="-120"/>
              </a:rPr>
              <a:t>SWOT Analysis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7284719" y="4458230"/>
            <a:ext cx="3840479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D0D0D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Intense competition in the industry poses challenges to maintaining market share.</a:t>
            </a:r>
            <a:endParaRPr lang="en-US" sz="1200" dirty="0"/>
          </a:p>
          <a:p>
            <a:pPr algn="r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D0D0D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Economic uncertainties and regulatory changes could disrupt business operations.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066798" y="4458230"/>
            <a:ext cx="383431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D0D0D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Emerging markets present a chance to expand our customer base and increase revenue.</a:t>
            </a:r>
            <a:endParaRPr lang="en-US" sz="12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D0D0D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Technological advancements can be leveraged to improve efficiency and develop new products.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7284719" y="2068618"/>
            <a:ext cx="3840479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D0D0D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Limited diversification in product offerings makes us vulnerable to market shifts.</a:t>
            </a:r>
            <a:endParaRPr lang="en-US" sz="1200" dirty="0"/>
          </a:p>
          <a:p>
            <a:pPr algn="r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D0D0D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High operational costs have impacted our profit margins significantly.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066797" y="2068618"/>
            <a:ext cx="3834313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D0D0D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Our company has a strong brand presence in the market, recognized for quality and innovation.</a:t>
            </a:r>
            <a:endParaRPr lang="en-US" sz="12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D0D0D"/>
                </a:solidFill>
                <a:latin typeface="Poppins Regular" pitchFamily="34" charset="0"/>
                <a:ea typeface="Poppins Regular" pitchFamily="34" charset="-122"/>
                <a:cs typeface="Poppins Regular" pitchFamily="34" charset="-120"/>
              </a:rPr>
              <a:t>We have a dedicated and skilled workforce that drives operational excellence.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1094658" y="24271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2025-07-11T16:09:58Z</dcterms:created>
  <dcterms:modified xsi:type="dcterms:W3CDTF">2025-07-11T16:09:58Z</dcterms:modified>
</cp:coreProperties>
</file>