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136acd1121fb92b95c3d72e476c6e043577c2648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0" y="0"/>
            <a:ext cx="12192000" cy="6857142"/>
          </a:xfrm>
          <a:prstGeom prst="rect">
            <a:avLst/>
          </a:prstGeom>
          <a:solidFill>
            <a:srgbClr val="4800A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0" y="1"/>
            <a:ext cx="12192000" cy="6857999"/>
          </a:xfrm>
          <a:prstGeom prst="rect">
            <a:avLst/>
          </a:prstGeom>
          <a:blipFill>
            <a:blip r:embed="rId1">
              <a:alphaModFix amt="50000"/>
            </a:blip>
            <a:srcRect l="0" t="0" r="0" b="0"/>
            <a:stretch>
              <a:fillRect l="0" t="0" r="0" b="0"/>
            </a:stretch>
          </a:blip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184115" y="1596088"/>
            <a:ext cx="1463040" cy="1463040"/>
          </a:xfrm>
          <a:custGeom>
            <a:avLst/>
            <a:gdLst/>
            <a:ahLst/>
            <a:cxnLst/>
            <a:rect l="l" t="t" r="r" b="b"/>
            <a:pathLst>
              <a:path w="1463040" h="1463040">
                <a:moveTo>
                  <a:pt x="190" y="747965"/>
                </a:moveTo>
                <a:cubicBezTo>
                  <a:pt x="9144" y="1146043"/>
                  <a:pt x="334846" y="1463845"/>
                  <a:pt x="733012" y="1463040"/>
                </a:cubicBezTo>
                <a:cubicBezTo>
                  <a:pt x="1131193" y="1462221"/>
                  <a:pt x="1455593" y="1143102"/>
                  <a:pt x="1462908" y="744980"/>
                </a:cubicBezTo>
                <a:lnTo>
                  <a:pt x="731505" y="731520"/>
                </a:lnTo>
                <a:lnTo>
                  <a:pt x="190" y="747965"/>
                </a:lnTo>
              </a:path>
            </a:pathLst>
          </a:custGeom>
          <a:solidFill>
            <a:srgbClr val="8727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3927315" y="1596088"/>
            <a:ext cx="1463040" cy="1463040"/>
          </a:xfrm>
          <a:custGeom>
            <a:avLst/>
            <a:gdLst/>
            <a:ahLst/>
            <a:cxnLst/>
            <a:rect l="l" t="t" r="r" b="b"/>
            <a:pathLst>
              <a:path w="1463040" h="1463040">
                <a:moveTo>
                  <a:pt x="1462996" y="739479"/>
                </a:moveTo>
                <a:cubicBezTo>
                  <a:pt x="1462791" y="337099"/>
                  <a:pt x="1137645" y="10431"/>
                  <a:pt x="735265" y="8354"/>
                </a:cubicBezTo>
                <a:cubicBezTo>
                  <a:pt x="332885" y="6262"/>
                  <a:pt x="4374" y="329550"/>
                  <a:pt x="0" y="731900"/>
                </a:cubicBezTo>
                <a:lnTo>
                  <a:pt x="731520" y="731520"/>
                </a:lnTo>
                <a:lnTo>
                  <a:pt x="1462996" y="739479"/>
                </a:lnTo>
              </a:path>
            </a:pathLst>
          </a:custGeom>
          <a:solidFill>
            <a:srgbClr val="8727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0" y="0"/>
            <a:ext cx="91440" cy="1130300"/>
          </a:xfrm>
          <a:prstGeom prst="rect">
            <a:avLst/>
          </a:prstGeom>
          <a:solidFill>
            <a:srgbClr val="4800A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670515" y="1596088"/>
            <a:ext cx="1463040" cy="1463040"/>
          </a:xfrm>
          <a:custGeom>
            <a:avLst/>
            <a:gdLst/>
            <a:ahLst/>
            <a:cxnLst/>
            <a:rect l="l" t="t" r="r" b="b"/>
            <a:pathLst>
              <a:path w="1463040" h="1463040">
                <a:moveTo>
                  <a:pt x="190" y="747965"/>
                </a:moveTo>
                <a:cubicBezTo>
                  <a:pt x="9144" y="1146043"/>
                  <a:pt x="334846" y="1463845"/>
                  <a:pt x="733012" y="1463040"/>
                </a:cubicBezTo>
                <a:cubicBezTo>
                  <a:pt x="1131193" y="1462221"/>
                  <a:pt x="1455593" y="1143102"/>
                  <a:pt x="1462908" y="744980"/>
                </a:cubicBezTo>
                <a:lnTo>
                  <a:pt x="731505" y="731520"/>
                </a:lnTo>
                <a:lnTo>
                  <a:pt x="190" y="747965"/>
                </a:lnTo>
              </a:path>
            </a:pathLst>
          </a:custGeom>
          <a:solidFill>
            <a:srgbClr val="8727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366995" y="1778968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456995" y="1825768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E0021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S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9413715" y="1596088"/>
            <a:ext cx="1463040" cy="1463040"/>
          </a:xfrm>
          <a:custGeom>
            <a:avLst/>
            <a:gdLst/>
            <a:ahLst/>
            <a:cxnLst/>
            <a:rect l="l" t="t" r="r" b="b"/>
            <a:pathLst>
              <a:path w="1463040" h="1463040">
                <a:moveTo>
                  <a:pt x="1462791" y="750510"/>
                </a:moveTo>
                <a:cubicBezTo>
                  <a:pt x="1455696" y="352812"/>
                  <a:pt x="1132115" y="33665"/>
                  <a:pt x="734358" y="32055"/>
                </a:cubicBezTo>
                <a:cubicBezTo>
                  <a:pt x="336602" y="30446"/>
                  <a:pt x="10446" y="346945"/>
                  <a:pt x="117" y="744570"/>
                </a:cubicBezTo>
                <a:lnTo>
                  <a:pt x="731520" y="731505"/>
                </a:lnTo>
                <a:lnTo>
                  <a:pt x="1462791" y="750510"/>
                </a:lnTo>
              </a:path>
            </a:pathLst>
          </a:custGeom>
          <a:solidFill>
            <a:srgbClr val="8727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110195" y="1778968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200195" y="1825768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E0021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W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6853395" y="1778968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943395" y="1825768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E0021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O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9596595" y="1778968"/>
            <a:ext cx="1097280" cy="1097280"/>
          </a:xfrm>
          <a:custGeom>
            <a:avLst/>
            <a:gdLst/>
            <a:ahLst/>
            <a:cxnLst/>
            <a:rect l="l" t="t" r="r" b="b"/>
            <a:pathLst>
              <a:path w="1097280" h="1097280">
                <a:moveTo>
                  <a:pt x="0" y="548640"/>
                </a:moveTo>
                <a:cubicBezTo>
                  <a:pt x="0" y="245637"/>
                  <a:pt x="245637" y="0"/>
                  <a:pt x="548640" y="0"/>
                </a:cubicBezTo>
                <a:cubicBezTo>
                  <a:pt x="851643" y="0"/>
                  <a:pt x="1097280" y="245637"/>
                  <a:pt x="1097280" y="548640"/>
                </a:cubicBezTo>
                <a:cubicBezTo>
                  <a:pt x="1097280" y="851643"/>
                  <a:pt x="851643" y="1097280"/>
                  <a:pt x="548640" y="1097280"/>
                </a:cubicBezTo>
                <a:cubicBezTo>
                  <a:pt x="245637" y="1097280"/>
                  <a:pt x="0" y="851643"/>
                  <a:pt x="0" y="548640"/>
                </a:cubicBezTo>
              </a:path>
            </a:pathLst>
          </a:cu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9686595" y="1825768"/>
            <a:ext cx="917280" cy="1003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E0021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T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726915" y="3339073"/>
            <a:ext cx="237744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Strengths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470115" y="3339073"/>
            <a:ext cx="237744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Weaknesses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213315" y="3324542"/>
            <a:ext cx="237744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Opportunities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956515" y="3334711"/>
            <a:ext cx="237744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Threats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44035" y="6329237"/>
            <a:ext cx="6434632" cy="2682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000" dirty="0">
                <a:solidFill>
                  <a:srgbClr val="BFBFB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Comprehensive SWOT Analysis for Strategic Business Growth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44037" y="0"/>
            <a:ext cx="11103928" cy="113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3200" dirty="0">
                <a:solidFill>
                  <a:srgbClr val="FFFFFF"/>
                </a:solidFill>
                <a:latin typeface="Afacad Flux Medium" pitchFamily="34" charset="0"/>
                <a:ea typeface="Afacad Flux Medium" pitchFamily="34" charset="-122"/>
                <a:cs typeface="Afacad Flux Medium" pitchFamily="34" charset="-120"/>
              </a:rPr>
              <a:t>SWOT Analysis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8956515" y="3835039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Intense competition in the industry could impact our market share and profitability.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Economic instability in key regions may affect consumer spending and business operations.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13315" y="3835039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The growing demand for eco-friendly products presents a chance to diversify our offerings.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Emerging markets provide an opportunity for business expansion and increased revenue.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470115" y="3835039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Limited financial resources restrict our ability to expand into new markets.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Our reliance on a single supplier poses risks to our supply chain stability.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26915" y="3835039"/>
            <a:ext cx="23774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Our company has a strong brand presence in the market, which attracts a loyal customer base.</a:t>
            </a:r>
            <a:endParaRPr lang="en-US" sz="1200" dirty="0"/>
          </a:p>
          <a:p>
            <a:pPr algn="ctr"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1200" dirty="0">
                <a:solidFill>
                  <a:srgbClr val="FFFFFF"/>
                </a:solidFill>
                <a:latin typeface="Afacad Flux Regular" pitchFamily="34" charset="0"/>
                <a:ea typeface="Afacad Flux Regular" pitchFamily="34" charset="-122"/>
                <a:cs typeface="Afacad Flux Regular" pitchFamily="34" charset="-120"/>
              </a:rPr>
              <a:t>We have a highly skilled workforce that drives innovation and quality in our products.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1099324" y="614024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2025-07-11T16:11:14Z</dcterms:created>
  <dcterms:modified xsi:type="dcterms:W3CDTF">2025-07-11T16:11:14Z</dcterms:modified>
</cp:coreProperties>
</file>