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447"/>
            <a:ext cx="365760" cy="6857553"/>
          </a:xfrm>
          <a:prstGeom prst="rect">
            <a:avLst/>
          </a:pr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11826240" y="447"/>
            <a:ext cx="365760" cy="6857553"/>
          </a:xfrm>
          <a:prstGeom prst="rect">
            <a:avLst/>
          </a:prstGeom>
          <a:solidFill>
            <a:srgbClr val="FFD60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5573" y="1952372"/>
            <a:ext cx="3931920" cy="365760"/>
          </a:xfrm>
          <a:prstGeom prst="rect">
            <a:avLst/>
          </a:prstGeom>
          <a:solidFill>
            <a:srgbClr val="FF773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855573" y="19523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STRENTHS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98013" y="1952372"/>
            <a:ext cx="3931920" cy="365760"/>
          </a:xfrm>
          <a:prstGeom prst="rect">
            <a:avLst/>
          </a:prstGeom>
          <a:solidFill>
            <a:srgbClr val="FF773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7398013" y="19523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WEAKNESSES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55573" y="4100760"/>
            <a:ext cx="3931920" cy="365760"/>
          </a:xfrm>
          <a:prstGeom prst="rect">
            <a:avLst/>
          </a:prstGeom>
          <a:solidFill>
            <a:srgbClr val="FF773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855573" y="41007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OPPORTUNITIES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404623" y="4100760"/>
            <a:ext cx="3931920" cy="365760"/>
          </a:xfrm>
          <a:prstGeom prst="rect">
            <a:avLst/>
          </a:prstGeom>
          <a:solidFill>
            <a:srgbClr val="FF773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7404623" y="41007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THREATS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13745" y="2817555"/>
            <a:ext cx="1225584" cy="1225583"/>
          </a:xfrm>
          <a:custGeom>
            <a:avLst/>
            <a:gdLst/>
            <a:ahLst/>
            <a:cxnLst/>
            <a:rect l="l" t="t" r="r" b="b"/>
            <a:pathLst>
              <a:path w="1225584" h="1225583">
                <a:moveTo>
                  <a:pt x="0" y="612792"/>
                </a:moveTo>
                <a:cubicBezTo>
                  <a:pt x="0" y="274359"/>
                  <a:pt x="274359" y="0"/>
                  <a:pt x="612792" y="0"/>
                </a:cubicBezTo>
                <a:cubicBezTo>
                  <a:pt x="951225" y="0"/>
                  <a:pt x="1225584" y="274359"/>
                  <a:pt x="1225584" y="612792"/>
                </a:cubicBezTo>
                <a:cubicBezTo>
                  <a:pt x="1225584" y="951224"/>
                  <a:pt x="951225" y="1225583"/>
                  <a:pt x="612792" y="1225583"/>
                </a:cubicBezTo>
                <a:cubicBezTo>
                  <a:pt x="274359" y="1225583"/>
                  <a:pt x="0" y="951224"/>
                  <a:pt x="0" y="612792"/>
                </a:cubicBezTo>
              </a:path>
            </a:pathLst>
          </a:cu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003745" y="2864355"/>
            <a:ext cx="1045584" cy="11319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FFFFFF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S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6052671" y="2817555"/>
            <a:ext cx="1225584" cy="1225583"/>
          </a:xfrm>
          <a:custGeom>
            <a:avLst/>
            <a:gdLst/>
            <a:ahLst/>
            <a:cxnLst/>
            <a:rect l="l" t="t" r="r" b="b"/>
            <a:pathLst>
              <a:path w="1225584" h="1225583">
                <a:moveTo>
                  <a:pt x="0" y="612792"/>
                </a:moveTo>
                <a:cubicBezTo>
                  <a:pt x="0" y="274359"/>
                  <a:pt x="274359" y="0"/>
                  <a:pt x="612792" y="0"/>
                </a:cubicBezTo>
                <a:cubicBezTo>
                  <a:pt x="951225" y="0"/>
                  <a:pt x="1225584" y="274359"/>
                  <a:pt x="1225584" y="612792"/>
                </a:cubicBezTo>
                <a:cubicBezTo>
                  <a:pt x="1225584" y="951224"/>
                  <a:pt x="951225" y="1225583"/>
                  <a:pt x="612792" y="1225583"/>
                </a:cubicBezTo>
                <a:cubicBezTo>
                  <a:pt x="274359" y="1225583"/>
                  <a:pt x="0" y="951224"/>
                  <a:pt x="0" y="612792"/>
                </a:cubicBezTo>
              </a:path>
            </a:pathLst>
          </a:custGeom>
          <a:solidFill>
            <a:srgbClr val="134E3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142671" y="2864355"/>
            <a:ext cx="1045584" cy="11319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FFFFFF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W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4913745" y="3948470"/>
            <a:ext cx="1225584" cy="1225583"/>
          </a:xfrm>
          <a:custGeom>
            <a:avLst/>
            <a:gdLst/>
            <a:ahLst/>
            <a:cxnLst/>
            <a:rect l="l" t="t" r="r" b="b"/>
            <a:pathLst>
              <a:path w="1225584" h="1225583">
                <a:moveTo>
                  <a:pt x="0" y="612792"/>
                </a:moveTo>
                <a:cubicBezTo>
                  <a:pt x="0" y="274359"/>
                  <a:pt x="274359" y="0"/>
                  <a:pt x="612792" y="0"/>
                </a:cubicBezTo>
                <a:cubicBezTo>
                  <a:pt x="951225" y="0"/>
                  <a:pt x="1225584" y="274359"/>
                  <a:pt x="1225584" y="612792"/>
                </a:cubicBezTo>
                <a:cubicBezTo>
                  <a:pt x="1225584" y="951224"/>
                  <a:pt x="951225" y="1225583"/>
                  <a:pt x="612792" y="1225583"/>
                </a:cubicBezTo>
                <a:cubicBezTo>
                  <a:pt x="274359" y="1225583"/>
                  <a:pt x="0" y="951224"/>
                  <a:pt x="0" y="612792"/>
                </a:cubicBezTo>
              </a:path>
            </a:pathLst>
          </a:custGeom>
          <a:solidFill>
            <a:srgbClr val="0D342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003745" y="3995270"/>
            <a:ext cx="1045584" cy="11319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FFFFFF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O</a:t>
            </a:r>
            <a:endParaRPr lang="en-US" sz="4800" dirty="0"/>
          </a:p>
        </p:txBody>
      </p:sp>
      <p:sp>
        <p:nvSpPr>
          <p:cNvPr id="19" name="Text 17"/>
          <p:cNvSpPr/>
          <p:nvPr/>
        </p:nvSpPr>
        <p:spPr>
          <a:xfrm>
            <a:off x="6052671" y="3947976"/>
            <a:ext cx="1225584" cy="1225583"/>
          </a:xfrm>
          <a:custGeom>
            <a:avLst/>
            <a:gdLst/>
            <a:ahLst/>
            <a:cxnLst/>
            <a:rect l="l" t="t" r="r" b="b"/>
            <a:pathLst>
              <a:path w="1225584" h="1225583">
                <a:moveTo>
                  <a:pt x="0" y="612792"/>
                </a:moveTo>
                <a:cubicBezTo>
                  <a:pt x="0" y="274359"/>
                  <a:pt x="274359" y="0"/>
                  <a:pt x="612792" y="0"/>
                </a:cubicBezTo>
                <a:cubicBezTo>
                  <a:pt x="951225" y="0"/>
                  <a:pt x="1225584" y="274359"/>
                  <a:pt x="1225584" y="612792"/>
                </a:cubicBezTo>
                <a:cubicBezTo>
                  <a:pt x="1225584" y="951224"/>
                  <a:pt x="951225" y="1225583"/>
                  <a:pt x="612792" y="1225583"/>
                </a:cubicBezTo>
                <a:cubicBezTo>
                  <a:pt x="274359" y="1225583"/>
                  <a:pt x="0" y="951224"/>
                  <a:pt x="0" y="612792"/>
                </a:cubicBezTo>
              </a:path>
            </a:pathLst>
          </a:cu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142671" y="3994776"/>
            <a:ext cx="1045584" cy="11319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FFFFFF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T</a:t>
            </a:r>
            <a:endParaRPr lang="en-US" sz="4800" dirty="0"/>
          </a:p>
        </p:txBody>
      </p:sp>
      <p:sp>
        <p:nvSpPr>
          <p:cNvPr id="21" name="Text 19"/>
          <p:cNvSpPr/>
          <p:nvPr/>
        </p:nvSpPr>
        <p:spPr>
          <a:xfrm>
            <a:off x="855573" y="6495651"/>
            <a:ext cx="60185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A6A6A6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SWOT Analysis for Strategic Business Growth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404623" y="4610989"/>
            <a:ext cx="3931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Aft>
                <a:spcPts val="600"/>
              </a:spcAft>
              <a:buSzPct val="120000"/>
              <a:buFont typeface="Arial"/>
              <a:buChar char="•"/>
            </a:pPr>
            <a:r>
              <a:rPr lang="en-US" sz="105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Intense competition in the industry could impact our market share and profitability.</a:t>
            </a:r>
            <a:endParaRPr lang="en-US" sz="1050" dirty="0"/>
          </a:p>
          <a:p>
            <a:pPr algn="l" marL="171450" indent="-171450">
              <a:lnSpc>
                <a:spcPct val="100000"/>
              </a:lnSpc>
              <a:spcAft>
                <a:spcPts val="600"/>
              </a:spcAft>
              <a:buSzPct val="120000"/>
              <a:buFont typeface="Arial"/>
              <a:buChar char="•"/>
            </a:pPr>
            <a:r>
              <a:rPr lang="en-US" sz="105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uncertainties and fluctuating exchange rates pose challenges to our financial stability.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855573" y="4610989"/>
            <a:ext cx="3931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Aft>
                <a:spcPts val="600"/>
              </a:spcAft>
              <a:buSzPct val="120000"/>
              <a:buFont typeface="Arial"/>
              <a:buChar char="•"/>
            </a:pPr>
            <a:r>
              <a:rPr lang="en-US" sz="105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growing demand for eco-friendly products presents a chance to diversify our offerings.</a:t>
            </a:r>
            <a:endParaRPr lang="en-US" sz="1050" dirty="0"/>
          </a:p>
          <a:p>
            <a:pPr algn="l" marL="171450" indent="-171450">
              <a:lnSpc>
                <a:spcPct val="100000"/>
              </a:lnSpc>
              <a:spcAft>
                <a:spcPts val="600"/>
              </a:spcAft>
              <a:buSzPct val="120000"/>
              <a:buFont typeface="Arial"/>
              <a:buChar char="•"/>
            </a:pPr>
            <a:r>
              <a:rPr lang="en-US" sz="105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Emerging markets provide an avenue for business expansion and increased revenue.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7398013" y="2434971"/>
            <a:ext cx="3931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Aft>
                <a:spcPts val="600"/>
              </a:spcAft>
              <a:buSzPct val="120000"/>
              <a:buFont typeface="Arial"/>
              <a:buChar char="•"/>
            </a:pPr>
            <a:r>
              <a:rPr lang="en-US" sz="105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Limited financial resources restrict our ability to expand into new markets.</a:t>
            </a:r>
            <a:endParaRPr lang="en-US" sz="1050" dirty="0"/>
          </a:p>
          <a:p>
            <a:pPr algn="l" marL="171450" indent="-171450">
              <a:lnSpc>
                <a:spcPct val="100000"/>
              </a:lnSpc>
              <a:spcAft>
                <a:spcPts val="600"/>
              </a:spcAft>
              <a:buSzPct val="120000"/>
              <a:buFont typeface="Arial"/>
              <a:buChar char="•"/>
            </a:pPr>
            <a:r>
              <a:rPr lang="en-US" sz="105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dependency on a single supplier poses risks to our supply chain stability.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855573" y="2434971"/>
            <a:ext cx="3931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Aft>
                <a:spcPts val="600"/>
              </a:spcAft>
              <a:buSzPct val="120000"/>
              <a:buFont typeface="Arial"/>
              <a:buChar char="•"/>
            </a:pPr>
            <a:r>
              <a:rPr lang="en-US" sz="105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company has a strong brand presence in the market, which attracts a loyal customer base.</a:t>
            </a:r>
            <a:endParaRPr lang="en-US" sz="1050" dirty="0"/>
          </a:p>
          <a:p>
            <a:pPr algn="l" marL="171450" indent="-171450">
              <a:lnSpc>
                <a:spcPct val="100000"/>
              </a:lnSpc>
              <a:spcAft>
                <a:spcPts val="600"/>
              </a:spcAft>
              <a:buSzPct val="120000"/>
              <a:buFont typeface="Arial"/>
              <a:buChar char="•"/>
            </a:pPr>
            <a:r>
              <a:rPr lang="en-US" sz="105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have a highly skilled workforce that drives innovation and quality in our products.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855573" y="447"/>
            <a:ext cx="10474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3200" dirty="0">
                <a:solidFill>
                  <a:srgbClr val="1A6847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SWOT Analysis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852637" y="-6164"/>
            <a:ext cx="457200" cy="457200"/>
          </a:xfrm>
          <a:prstGeom prst="rect">
            <a:avLst/>
          </a:pr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942637" y="40636"/>
            <a:ext cx="277200" cy="36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6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1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1133713" y="6146003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2025-07-11T16:10:41Z</dcterms:created>
  <dcterms:modified xsi:type="dcterms:W3CDTF">2025-07-11T16:10:41Z</dcterms:modified>
</cp:coreProperties>
</file>