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8571520" y="-1"/>
            <a:ext cx="3620479" cy="3331255"/>
          </a:xfrm>
          <a:prstGeom prst="rect">
            <a:avLst/>
          </a:prstGeom>
          <a:solidFill>
            <a:srgbClr val="FFFFFF">
              <a:alpha val="96000"/>
            </a:srgbClr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634996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86008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5" name="Text 3"/>
          <p:cNvSpPr/>
          <p:nvPr/>
        </p:nvSpPr>
        <p:spPr>
          <a:xfrm>
            <a:off x="724996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P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2497959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F422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2587959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E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357302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86008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447302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S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6223886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F422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6313886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T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8086848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86008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8176848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E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9949813" y="2537100"/>
            <a:ext cx="1645920" cy="822960"/>
          </a:xfrm>
          <a:custGeom>
            <a:avLst/>
            <a:gdLst/>
            <a:ahLst/>
            <a:cxnLst/>
            <a:rect l="l" t="t" r="r" b="b"/>
            <a:pathLst>
              <a:path w="1645920" h="822960">
                <a:moveTo>
                  <a:pt x="148133" y="822960"/>
                </a:moveTo>
                <a:cubicBezTo>
                  <a:pt x="66314" y="822960"/>
                  <a:pt x="0" y="756638"/>
                  <a:pt x="0" y="674827"/>
                </a:cubicBezTo>
                <a:lnTo>
                  <a:pt x="0" y="148133"/>
                </a:lnTo>
                <a:cubicBezTo>
                  <a:pt x="0" y="66322"/>
                  <a:pt x="66314" y="0"/>
                  <a:pt x="148133" y="0"/>
                </a:cubicBezTo>
                <a:lnTo>
                  <a:pt x="1497787" y="0"/>
                </a:lnTo>
                <a:cubicBezTo>
                  <a:pt x="1579606" y="0"/>
                  <a:pt x="1645920" y="66322"/>
                  <a:pt x="1645920" y="148133"/>
                </a:cubicBezTo>
                <a:lnTo>
                  <a:pt x="1645920" y="674827"/>
                </a:lnTo>
                <a:cubicBezTo>
                  <a:pt x="1645920" y="756638"/>
                  <a:pt x="1579606" y="822960"/>
                  <a:pt x="1497787" y="822960"/>
                </a:cubicBezTo>
                <a:lnTo>
                  <a:pt x="148133" y="822960"/>
                </a:lnTo>
              </a:path>
            </a:pathLst>
          </a:custGeom>
          <a:solidFill>
            <a:srgbClr val="F422F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10039813" y="2583900"/>
            <a:ext cx="1465920" cy="729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L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724996" y="3510756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Political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2587959" y="3516933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Economic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447302" y="3516933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Social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313886" y="3516933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Technological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8176848" y="3516933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Environmental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039813" y="3509223"/>
            <a:ext cx="1465920" cy="2141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Legal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34997" y="1255304"/>
            <a:ext cx="109569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2800" dirty="0">
                <a:solidFill>
                  <a:srgbClr val="000000"/>
                </a:solidFill>
                <a:latin typeface="Sora Bold" pitchFamily="34" charset="0"/>
                <a:ea typeface="Sora Bold" pitchFamily="34" charset="-122"/>
                <a:cs typeface="Sora Bold" pitchFamily="34" charset="-120"/>
              </a:rPr>
              <a:t>PESTEL Analysis</a:t>
            </a:r>
            <a:endParaRPr lang="en-US" sz="2800" dirty="0"/>
          </a:p>
        </p:txBody>
      </p:sp>
      <p:sp>
        <p:nvSpPr>
          <p:cNvPr id="23" name="Text 21"/>
          <p:cNvSpPr/>
          <p:nvPr/>
        </p:nvSpPr>
        <p:spPr>
          <a:xfrm>
            <a:off x="9949813" y="384056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Compliance with laws and regulations ensures operational legitimacy.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Intellectual property rights and labor laws impact business strategies.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086848" y="384827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Climate change and sustainability concerns affect resource availability.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Environmental regulations and eco-friendly practices shape industry standards.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223886" y="384827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Advancements in technology drive innovation and operational efficiency.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The adoption of digital tools transforms customer engagement strategies.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357302" y="384827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Cultural trends and demographic shifts shape consumer preferences.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Education levels and societal attitudes influence workforce dynamics.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2497959" y="3848277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Economic growth rates and inflation levels determine consumer purchasing power.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Currency exchange rates and economic cycles affect global trade.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34996" y="3842100"/>
            <a:ext cx="1463040" cy="2377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Government stability and policy changes significantly influence market dynamics.</a:t>
            </a:r>
            <a:endParaRPr lang="en-US" sz="1100" dirty="0"/>
          </a:p>
          <a:p>
            <a:pPr algn="l" marL="171450" indent="-171450">
              <a:lnSpc>
                <a:spcPct val="120000"/>
              </a:lnSpc>
              <a:buSzPct val="120000"/>
              <a:buFont typeface="Arial"/>
              <a:buChar char="•"/>
            </a:pPr>
            <a:r>
              <a:rPr lang="en-US" sz="1100" dirty="0">
                <a:solidFill>
                  <a:srgbClr val="000000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Trade regulations and tariffs impact international business operations.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1124471" y="6438414"/>
            <a:ext cx="426894" cy="228600"/>
          </a:xfrm>
          <a:custGeom>
            <a:avLst/>
            <a:gdLst/>
            <a:ahLst/>
            <a:cxnLst/>
            <a:rect l="l" t="t" r="r" b="b"/>
            <a:pathLst>
              <a:path w="426894" h="228600">
                <a:moveTo>
                  <a:pt x="114301" y="228600"/>
                </a:moveTo>
                <a:cubicBezTo>
                  <a:pt x="51176" y="228600"/>
                  <a:pt x="0" y="177426"/>
                  <a:pt x="0" y="114300"/>
                </a:cubicBezTo>
                <a:lnTo>
                  <a:pt x="0" y="114300"/>
                </a:lnTo>
                <a:cubicBezTo>
                  <a:pt x="0" y="51174"/>
                  <a:pt x="51172" y="0"/>
                  <a:pt x="114301" y="0"/>
                </a:cubicBezTo>
                <a:lnTo>
                  <a:pt x="312593" y="0"/>
                </a:lnTo>
                <a:cubicBezTo>
                  <a:pt x="375718" y="0"/>
                  <a:pt x="426894" y="51174"/>
                  <a:pt x="426894" y="114300"/>
                </a:cubicBezTo>
                <a:lnTo>
                  <a:pt x="426894" y="114300"/>
                </a:lnTo>
                <a:cubicBezTo>
                  <a:pt x="426894" y="177426"/>
                  <a:pt x="375722" y="228600"/>
                  <a:pt x="312593" y="228600"/>
                </a:cubicBezTo>
                <a:lnTo>
                  <a:pt x="114301" y="228600"/>
                </a:lnTo>
              </a:path>
            </a:pathLst>
          </a:custGeom>
          <a:solidFill>
            <a:srgbClr val="FFFFFF"/>
          </a:solidFill>
          <a:ln w="9525">
            <a:solidFill>
              <a:srgbClr val="FBB5FF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0" name="Text 28"/>
          <p:cNvSpPr/>
          <p:nvPr/>
        </p:nvSpPr>
        <p:spPr>
          <a:xfrm>
            <a:off x="11261631" y="6484134"/>
            <a:ext cx="152574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6008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1</a:t>
            </a:r>
            <a:endParaRPr lang="en-US" sz="800" dirty="0"/>
          </a:p>
        </p:txBody>
      </p:sp>
      <p:sp>
        <p:nvSpPr>
          <p:cNvPr id="31" name="Text 29"/>
          <p:cNvSpPr/>
          <p:nvPr/>
        </p:nvSpPr>
        <p:spPr>
          <a:xfrm>
            <a:off x="634996" y="6475770"/>
            <a:ext cx="7132320" cy="153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6008D"/>
                </a:solidFill>
                <a:latin typeface="Sora Regular" pitchFamily="34" charset="0"/>
                <a:ea typeface="Sora Regular" pitchFamily="34" charset="-122"/>
                <a:cs typeface="Sora Regular" pitchFamily="34" charset="-120"/>
              </a:rPr>
              <a:t>PESTEL Analysis: Comprehensive Overview of External Business Environment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10358085" y="233679"/>
            <a:ext cx="11887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3" name="Text 31"/>
          <p:cNvSpPr/>
          <p:nvPr/>
        </p:nvSpPr>
        <p:spPr>
          <a:xfrm>
            <a:off x="670769" y="544186"/>
            <a:ext cx="334776" cy="334731"/>
          </a:xfrm>
          <a:custGeom>
            <a:avLst/>
            <a:gdLst/>
            <a:ahLst/>
            <a:cxnLst/>
            <a:rect l="l" t="t" r="r" b="b"/>
            <a:pathLst>
              <a:path w="334776" h="334731">
                <a:moveTo>
                  <a:pt x="167388" y="334731"/>
                </a:moveTo>
                <a:cubicBezTo>
                  <a:pt x="259833" y="334731"/>
                  <a:pt x="334776" y="259798"/>
                  <a:pt x="334776" y="167365"/>
                </a:cubicBezTo>
                <a:cubicBezTo>
                  <a:pt x="334776" y="74933"/>
                  <a:pt x="259833" y="0"/>
                  <a:pt x="167388" y="0"/>
                </a:cubicBezTo>
                <a:cubicBezTo>
                  <a:pt x="74943" y="0"/>
                  <a:pt x="0" y="74933"/>
                  <a:pt x="0" y="167365"/>
                </a:cubicBezTo>
                <a:cubicBezTo>
                  <a:pt x="0" y="259798"/>
                  <a:pt x="74943" y="334731"/>
                  <a:pt x="167388" y="334731"/>
                </a:cubicBezTo>
              </a:path>
            </a:pathLst>
          </a:custGeom>
          <a:noFill/>
          <a:ln w="24962">
            <a:solidFill>
              <a:srgbClr val="86008D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4" name="Text 32"/>
          <p:cNvSpPr/>
          <p:nvPr/>
        </p:nvSpPr>
        <p:spPr>
          <a:xfrm>
            <a:off x="787018" y="660383"/>
            <a:ext cx="94930" cy="94922"/>
          </a:xfrm>
          <a:custGeom>
            <a:avLst/>
            <a:gdLst/>
            <a:ahLst/>
            <a:cxnLst/>
            <a:rect l="l" t="t" r="r" b="b"/>
            <a:pathLst>
              <a:path w="94930" h="94922">
                <a:moveTo>
                  <a:pt x="94855" y="94847"/>
                </a:moveTo>
                <a:lnTo>
                  <a:pt x="0" y="0"/>
                </a:lnTo>
              </a:path>
              <a:path w="94930" h="94922">
                <a:moveTo>
                  <a:pt x="94855" y="94847"/>
                </a:moveTo>
                <a:cubicBezTo>
                  <a:pt x="94855" y="94847"/>
                  <a:pt x="47396" y="95017"/>
                  <a:pt x="35570" y="94847"/>
                </a:cubicBezTo>
              </a:path>
              <a:path w="94930" h="94922">
                <a:moveTo>
                  <a:pt x="94855" y="94847"/>
                </a:moveTo>
                <a:cubicBezTo>
                  <a:pt x="94855" y="94847"/>
                  <a:pt x="95024" y="47392"/>
                  <a:pt x="94855" y="35568"/>
                </a:cubicBezTo>
              </a:path>
            </a:pathLst>
          </a:custGeom>
          <a:noFill/>
          <a:ln w="22860">
            <a:solidFill>
              <a:srgbClr val="86008D"/>
            </a:solidFill>
          </a:ln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2025-07-11T16:54:40Z</dcterms:created>
  <dcterms:modified xsi:type="dcterms:W3CDTF">2025-07-11T16:54:40Z</dcterms:modified>
</cp:coreProperties>
</file>