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731519" y="2256348"/>
            <a:ext cx="1645920" cy="822960"/>
          </a:xfrm>
          <a:custGeom>
            <a:avLst/>
            <a:gdLst/>
            <a:ahLst/>
            <a:cxnLst/>
            <a:rect l="l" t="t" r="r" b="b"/>
            <a:pathLst>
              <a:path w="1645920" h="822960">
                <a:moveTo>
                  <a:pt x="148133" y="822960"/>
                </a:moveTo>
                <a:cubicBezTo>
                  <a:pt x="66314" y="822960"/>
                  <a:pt x="0" y="756638"/>
                  <a:pt x="0" y="674827"/>
                </a:cubicBezTo>
                <a:lnTo>
                  <a:pt x="0" y="148133"/>
                </a:lnTo>
                <a:cubicBezTo>
                  <a:pt x="0" y="66322"/>
                  <a:pt x="66314" y="0"/>
                  <a:pt x="148133" y="0"/>
                </a:cubicBezTo>
                <a:lnTo>
                  <a:pt x="1497787" y="0"/>
                </a:lnTo>
                <a:cubicBezTo>
                  <a:pt x="1579606" y="0"/>
                  <a:pt x="1645920" y="66322"/>
                  <a:pt x="1645920" y="148133"/>
                </a:cubicBezTo>
                <a:lnTo>
                  <a:pt x="1645920" y="674827"/>
                </a:lnTo>
                <a:cubicBezTo>
                  <a:pt x="1645920" y="756638"/>
                  <a:pt x="1579606" y="822960"/>
                  <a:pt x="1497787" y="822960"/>
                </a:cubicBezTo>
                <a:lnTo>
                  <a:pt x="148133" y="822960"/>
                </a:lnTo>
              </a:path>
            </a:pathLst>
          </a:custGeom>
          <a:solidFill>
            <a:srgbClr val="5400A9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821519" y="2303148"/>
            <a:ext cx="1465920" cy="729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Outfit Bold" pitchFamily="34" charset="0"/>
                <a:ea typeface="Outfit Bold" pitchFamily="34" charset="-122"/>
                <a:cs typeface="Outfit Bold" pitchFamily="34" charset="-120"/>
              </a:rPr>
              <a:t>P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2566415" y="2256348"/>
            <a:ext cx="1645920" cy="822960"/>
          </a:xfrm>
          <a:custGeom>
            <a:avLst/>
            <a:gdLst/>
            <a:ahLst/>
            <a:cxnLst/>
            <a:rect l="l" t="t" r="r" b="b"/>
            <a:pathLst>
              <a:path w="1645920" h="822960">
                <a:moveTo>
                  <a:pt x="148133" y="822960"/>
                </a:moveTo>
                <a:cubicBezTo>
                  <a:pt x="66314" y="822960"/>
                  <a:pt x="0" y="756638"/>
                  <a:pt x="0" y="674827"/>
                </a:cubicBezTo>
                <a:lnTo>
                  <a:pt x="0" y="148133"/>
                </a:lnTo>
                <a:cubicBezTo>
                  <a:pt x="0" y="66322"/>
                  <a:pt x="66314" y="0"/>
                  <a:pt x="148133" y="0"/>
                </a:cubicBezTo>
                <a:lnTo>
                  <a:pt x="1497787" y="0"/>
                </a:lnTo>
                <a:cubicBezTo>
                  <a:pt x="1579606" y="0"/>
                  <a:pt x="1645920" y="66322"/>
                  <a:pt x="1645920" y="148133"/>
                </a:cubicBezTo>
                <a:lnTo>
                  <a:pt x="1645920" y="674827"/>
                </a:lnTo>
                <a:cubicBezTo>
                  <a:pt x="1645920" y="756638"/>
                  <a:pt x="1579606" y="822960"/>
                  <a:pt x="1497787" y="822960"/>
                </a:cubicBezTo>
                <a:lnTo>
                  <a:pt x="148133" y="822960"/>
                </a:lnTo>
              </a:path>
            </a:pathLst>
          </a:custGeom>
          <a:gradFill>
            <a:gsLst>
              <a:gs pos="0">
                <a:srgbClr val="ed7d31">
                  <a:alpha val="100000"/>
                </a:srgbClr>
              </a:gs>
              <a:gs pos="100000">
                <a:srgbClr val="7f00fd">
                  <a:alpha val="100000"/>
                </a:srgbClr>
              </a:gs>
            </a:gsLst>
            <a:lin ang="0"/>
          </a:gra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2656415" y="2303148"/>
            <a:ext cx="1465920" cy="729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Outfit Bold" pitchFamily="34" charset="0"/>
                <a:ea typeface="Outfit Bold" pitchFamily="34" charset="-122"/>
                <a:cs typeface="Outfit Bold" pitchFamily="34" charset="-120"/>
              </a:rPr>
              <a:t>E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4401311" y="2256348"/>
            <a:ext cx="1645920" cy="822960"/>
          </a:xfrm>
          <a:custGeom>
            <a:avLst/>
            <a:gdLst/>
            <a:ahLst/>
            <a:cxnLst/>
            <a:rect l="l" t="t" r="r" b="b"/>
            <a:pathLst>
              <a:path w="1645920" h="822960">
                <a:moveTo>
                  <a:pt x="148133" y="822960"/>
                </a:moveTo>
                <a:cubicBezTo>
                  <a:pt x="66314" y="822960"/>
                  <a:pt x="0" y="756638"/>
                  <a:pt x="0" y="674827"/>
                </a:cubicBezTo>
                <a:lnTo>
                  <a:pt x="0" y="148133"/>
                </a:lnTo>
                <a:cubicBezTo>
                  <a:pt x="0" y="66322"/>
                  <a:pt x="66314" y="0"/>
                  <a:pt x="148133" y="0"/>
                </a:cubicBezTo>
                <a:lnTo>
                  <a:pt x="1497787" y="0"/>
                </a:lnTo>
                <a:cubicBezTo>
                  <a:pt x="1579606" y="0"/>
                  <a:pt x="1645920" y="66322"/>
                  <a:pt x="1645920" y="148133"/>
                </a:cubicBezTo>
                <a:lnTo>
                  <a:pt x="1645920" y="674827"/>
                </a:lnTo>
                <a:cubicBezTo>
                  <a:pt x="1645920" y="756638"/>
                  <a:pt x="1579606" y="822960"/>
                  <a:pt x="1497787" y="822960"/>
                </a:cubicBezTo>
                <a:lnTo>
                  <a:pt x="148133" y="822960"/>
                </a:lnTo>
              </a:path>
            </a:pathLst>
          </a:custGeom>
          <a:solidFill>
            <a:srgbClr val="5400A9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4491311" y="2303148"/>
            <a:ext cx="1465920" cy="729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Outfit Bold" pitchFamily="34" charset="0"/>
                <a:ea typeface="Outfit Bold" pitchFamily="34" charset="-122"/>
                <a:cs typeface="Outfit Bold" pitchFamily="34" charset="-120"/>
              </a:rPr>
              <a:t>S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6236207" y="2256348"/>
            <a:ext cx="1645920" cy="822960"/>
          </a:xfrm>
          <a:custGeom>
            <a:avLst/>
            <a:gdLst/>
            <a:ahLst/>
            <a:cxnLst/>
            <a:rect l="l" t="t" r="r" b="b"/>
            <a:pathLst>
              <a:path w="1645920" h="822960">
                <a:moveTo>
                  <a:pt x="148133" y="822960"/>
                </a:moveTo>
                <a:cubicBezTo>
                  <a:pt x="66314" y="822960"/>
                  <a:pt x="0" y="756638"/>
                  <a:pt x="0" y="674827"/>
                </a:cubicBezTo>
                <a:lnTo>
                  <a:pt x="0" y="148133"/>
                </a:lnTo>
                <a:cubicBezTo>
                  <a:pt x="0" y="66322"/>
                  <a:pt x="66314" y="0"/>
                  <a:pt x="148133" y="0"/>
                </a:cubicBezTo>
                <a:lnTo>
                  <a:pt x="1497787" y="0"/>
                </a:lnTo>
                <a:cubicBezTo>
                  <a:pt x="1579606" y="0"/>
                  <a:pt x="1645920" y="66322"/>
                  <a:pt x="1645920" y="148133"/>
                </a:cubicBezTo>
                <a:lnTo>
                  <a:pt x="1645920" y="674827"/>
                </a:lnTo>
                <a:cubicBezTo>
                  <a:pt x="1645920" y="756638"/>
                  <a:pt x="1579606" y="822960"/>
                  <a:pt x="1497787" y="822960"/>
                </a:cubicBezTo>
                <a:lnTo>
                  <a:pt x="148133" y="822960"/>
                </a:lnTo>
              </a:path>
            </a:pathLst>
          </a:custGeom>
          <a:gradFill>
            <a:gsLst>
              <a:gs pos="0">
                <a:srgbClr val="ed7d31">
                  <a:alpha val="100000"/>
                </a:srgbClr>
              </a:gs>
              <a:gs pos="100000">
                <a:srgbClr val="7f00fd">
                  <a:alpha val="100000"/>
                </a:srgbClr>
              </a:gs>
            </a:gsLst>
            <a:lin ang="0"/>
          </a:gra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6326207" y="2303148"/>
            <a:ext cx="1465920" cy="729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Outfit Bold" pitchFamily="34" charset="0"/>
                <a:ea typeface="Outfit Bold" pitchFamily="34" charset="-122"/>
                <a:cs typeface="Outfit Bold" pitchFamily="34" charset="-120"/>
              </a:rPr>
              <a:t>T</a:t>
            </a:r>
            <a:endParaRPr lang="en-US" sz="3200" dirty="0"/>
          </a:p>
        </p:txBody>
      </p:sp>
      <p:sp>
        <p:nvSpPr>
          <p:cNvPr id="11" name="Text 9"/>
          <p:cNvSpPr/>
          <p:nvPr/>
        </p:nvSpPr>
        <p:spPr>
          <a:xfrm>
            <a:off x="8071103" y="2256348"/>
            <a:ext cx="1645920" cy="822960"/>
          </a:xfrm>
          <a:custGeom>
            <a:avLst/>
            <a:gdLst/>
            <a:ahLst/>
            <a:cxnLst/>
            <a:rect l="l" t="t" r="r" b="b"/>
            <a:pathLst>
              <a:path w="1645920" h="822960">
                <a:moveTo>
                  <a:pt x="148133" y="822960"/>
                </a:moveTo>
                <a:cubicBezTo>
                  <a:pt x="66314" y="822960"/>
                  <a:pt x="0" y="756638"/>
                  <a:pt x="0" y="674827"/>
                </a:cubicBezTo>
                <a:lnTo>
                  <a:pt x="0" y="148133"/>
                </a:lnTo>
                <a:cubicBezTo>
                  <a:pt x="0" y="66322"/>
                  <a:pt x="66314" y="0"/>
                  <a:pt x="148133" y="0"/>
                </a:cubicBezTo>
                <a:lnTo>
                  <a:pt x="1497787" y="0"/>
                </a:lnTo>
                <a:cubicBezTo>
                  <a:pt x="1579606" y="0"/>
                  <a:pt x="1645920" y="66322"/>
                  <a:pt x="1645920" y="148133"/>
                </a:cubicBezTo>
                <a:lnTo>
                  <a:pt x="1645920" y="674827"/>
                </a:lnTo>
                <a:cubicBezTo>
                  <a:pt x="1645920" y="756638"/>
                  <a:pt x="1579606" y="822960"/>
                  <a:pt x="1497787" y="822960"/>
                </a:cubicBezTo>
                <a:lnTo>
                  <a:pt x="148133" y="822960"/>
                </a:lnTo>
              </a:path>
            </a:pathLst>
          </a:custGeom>
          <a:solidFill>
            <a:srgbClr val="5400A9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8161103" y="2303148"/>
            <a:ext cx="1465920" cy="729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Outfit Bold" pitchFamily="34" charset="0"/>
                <a:ea typeface="Outfit Bold" pitchFamily="34" charset="-122"/>
                <a:cs typeface="Outfit Bold" pitchFamily="34" charset="-120"/>
              </a:rPr>
              <a:t>E</a:t>
            </a:r>
            <a:endParaRPr lang="en-US" sz="3200" dirty="0"/>
          </a:p>
        </p:txBody>
      </p:sp>
      <p:sp>
        <p:nvSpPr>
          <p:cNvPr id="13" name="Text 11"/>
          <p:cNvSpPr/>
          <p:nvPr/>
        </p:nvSpPr>
        <p:spPr>
          <a:xfrm>
            <a:off x="9905999" y="2256348"/>
            <a:ext cx="1645920" cy="822960"/>
          </a:xfrm>
          <a:custGeom>
            <a:avLst/>
            <a:gdLst/>
            <a:ahLst/>
            <a:cxnLst/>
            <a:rect l="l" t="t" r="r" b="b"/>
            <a:pathLst>
              <a:path w="1645920" h="822960">
                <a:moveTo>
                  <a:pt x="148133" y="822960"/>
                </a:moveTo>
                <a:cubicBezTo>
                  <a:pt x="66314" y="822960"/>
                  <a:pt x="0" y="756638"/>
                  <a:pt x="0" y="674827"/>
                </a:cubicBezTo>
                <a:lnTo>
                  <a:pt x="0" y="148133"/>
                </a:lnTo>
                <a:cubicBezTo>
                  <a:pt x="0" y="66322"/>
                  <a:pt x="66314" y="0"/>
                  <a:pt x="148133" y="0"/>
                </a:cubicBezTo>
                <a:lnTo>
                  <a:pt x="1497787" y="0"/>
                </a:lnTo>
                <a:cubicBezTo>
                  <a:pt x="1579606" y="0"/>
                  <a:pt x="1645920" y="66322"/>
                  <a:pt x="1645920" y="148133"/>
                </a:cubicBezTo>
                <a:lnTo>
                  <a:pt x="1645920" y="674827"/>
                </a:lnTo>
                <a:cubicBezTo>
                  <a:pt x="1645920" y="756638"/>
                  <a:pt x="1579606" y="822960"/>
                  <a:pt x="1497787" y="822960"/>
                </a:cubicBezTo>
                <a:lnTo>
                  <a:pt x="148133" y="822960"/>
                </a:lnTo>
              </a:path>
            </a:pathLst>
          </a:custGeom>
          <a:gradFill>
            <a:gsLst>
              <a:gs pos="0">
                <a:srgbClr val="ed7d31">
                  <a:alpha val="100000"/>
                </a:srgbClr>
              </a:gs>
              <a:gs pos="100000">
                <a:srgbClr val="7f00fd">
                  <a:alpha val="100000"/>
                </a:srgbClr>
              </a:gs>
            </a:gsLst>
            <a:lin ang="0"/>
          </a:gra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9995999" y="2303148"/>
            <a:ext cx="1465920" cy="729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Outfit Bold" pitchFamily="34" charset="0"/>
                <a:ea typeface="Outfit Bold" pitchFamily="34" charset="-122"/>
                <a:cs typeface="Outfit Bold" pitchFamily="34" charset="-120"/>
              </a:rPr>
              <a:t>L</a:t>
            </a:r>
            <a:endParaRPr lang="en-US" sz="3200" dirty="0"/>
          </a:p>
        </p:txBody>
      </p:sp>
      <p:sp>
        <p:nvSpPr>
          <p:cNvPr id="15" name="Text 13"/>
          <p:cNvSpPr/>
          <p:nvPr/>
        </p:nvSpPr>
        <p:spPr>
          <a:xfrm>
            <a:off x="821519" y="3261031"/>
            <a:ext cx="1465920" cy="1987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Outfit Bold" pitchFamily="34" charset="0"/>
                <a:ea typeface="Outfit Bold" pitchFamily="34" charset="-122"/>
                <a:cs typeface="Outfit Bold" pitchFamily="34" charset="-120"/>
              </a:rPr>
              <a:t>Political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2656415" y="3261031"/>
            <a:ext cx="1465920" cy="1987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Outfit Bold" pitchFamily="34" charset="0"/>
                <a:ea typeface="Outfit Bold" pitchFamily="34" charset="-122"/>
                <a:cs typeface="Outfit Bold" pitchFamily="34" charset="-120"/>
              </a:rPr>
              <a:t>Economic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491311" y="3261031"/>
            <a:ext cx="1465920" cy="1987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Outfit Bold" pitchFamily="34" charset="0"/>
                <a:ea typeface="Outfit Bold" pitchFamily="34" charset="-122"/>
                <a:cs typeface="Outfit Bold" pitchFamily="34" charset="-120"/>
              </a:rPr>
              <a:t>Social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326207" y="3261031"/>
            <a:ext cx="1465920" cy="1987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Outfit Bold" pitchFamily="34" charset="0"/>
                <a:ea typeface="Outfit Bold" pitchFamily="34" charset="-122"/>
                <a:cs typeface="Outfit Bold" pitchFamily="34" charset="-120"/>
              </a:rPr>
              <a:t>Technological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8161103" y="3261031"/>
            <a:ext cx="1465920" cy="1987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Outfit Bold" pitchFamily="34" charset="0"/>
                <a:ea typeface="Outfit Bold" pitchFamily="34" charset="-122"/>
                <a:cs typeface="Outfit Bold" pitchFamily="34" charset="-120"/>
              </a:rPr>
              <a:t>Environmental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9995999" y="3261031"/>
            <a:ext cx="1465920" cy="1987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Outfit Bold" pitchFamily="34" charset="0"/>
                <a:ea typeface="Outfit Bold" pitchFamily="34" charset="-122"/>
                <a:cs typeface="Outfit Bold" pitchFamily="34" charset="-120"/>
              </a:rPr>
              <a:t>Legal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11236006" y="6308725"/>
            <a:ext cx="287113" cy="5492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000000"/>
                </a:solidFill>
                <a:latin typeface="Outfit Regular" pitchFamily="34" charset="0"/>
                <a:ea typeface="Outfit Regular" pitchFamily="34" charset="-122"/>
                <a:cs typeface="Outfit Regular" pitchFamily="34" charset="-120"/>
              </a:rPr>
              <a:t>1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731519" y="6309360"/>
            <a:ext cx="6309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808080"/>
                </a:solidFill>
                <a:latin typeface="Outfit Regular" pitchFamily="34" charset="0"/>
                <a:ea typeface="Outfit Regular" pitchFamily="34" charset="-122"/>
                <a:cs typeface="Outfit Regular" pitchFamily="34" charset="-120"/>
              </a:rPr>
              <a:t>Comprehensive PESTEL Analysis for Strategic Business Insights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9905999" y="3675502"/>
            <a:ext cx="146304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00000"/>
              </a:lnSpc>
              <a:buSzPct val="120000"/>
              <a:buFont typeface="Arial"/>
              <a:buChar char="•"/>
            </a:pPr>
            <a:r>
              <a:rPr lang="en-US" sz="1100" dirty="0">
                <a:solidFill>
                  <a:srgbClr val="000000"/>
                </a:solidFill>
                <a:latin typeface="Outfit Regular" pitchFamily="34" charset="0"/>
                <a:ea typeface="Outfit Regular" pitchFamily="34" charset="-122"/>
                <a:cs typeface="Outfit Regular" pitchFamily="34" charset="-120"/>
              </a:rPr>
              <a:t>Compliance with labor laws and intellectual property rights is crucial.</a:t>
            </a:r>
            <a:endParaRPr lang="en-US" sz="1100" dirty="0"/>
          </a:p>
          <a:p>
            <a:pPr algn="l" marL="171450" indent="-171450">
              <a:lnSpc>
                <a:spcPct val="100000"/>
              </a:lnSpc>
              <a:buSzPct val="120000"/>
              <a:buFont typeface="Arial"/>
              <a:buChar char="•"/>
            </a:pPr>
            <a:r>
              <a:rPr lang="en-US" sz="1100" dirty="0">
                <a:solidFill>
                  <a:srgbClr val="000000"/>
                </a:solidFill>
                <a:latin typeface="Outfit Regular" pitchFamily="34" charset="0"/>
                <a:ea typeface="Outfit Regular" pitchFamily="34" charset="-122"/>
                <a:cs typeface="Outfit Regular" pitchFamily="34" charset="-120"/>
              </a:rPr>
              <a:t>Regulatory frameworks and legal disputes impact business operations.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8071103" y="3675502"/>
            <a:ext cx="146304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00000"/>
              </a:lnSpc>
              <a:buSzPct val="120000"/>
              <a:buFont typeface="Arial"/>
              <a:buChar char="•"/>
            </a:pPr>
            <a:r>
              <a:rPr lang="en-US" sz="1100" dirty="0">
                <a:solidFill>
                  <a:srgbClr val="000000"/>
                </a:solidFill>
                <a:latin typeface="Outfit Regular" pitchFamily="34" charset="0"/>
                <a:ea typeface="Outfit Regular" pitchFamily="34" charset="-122"/>
                <a:cs typeface="Outfit Regular" pitchFamily="34" charset="-120"/>
              </a:rPr>
              <a:t>Climate change and sustainability concerns affect resource availability.</a:t>
            </a:r>
            <a:endParaRPr lang="en-US" sz="1100" dirty="0"/>
          </a:p>
          <a:p>
            <a:pPr algn="l" marL="171450" indent="-171450">
              <a:lnSpc>
                <a:spcPct val="100000"/>
              </a:lnSpc>
              <a:buSzPct val="120000"/>
              <a:buFont typeface="Arial"/>
              <a:buChar char="•"/>
            </a:pPr>
            <a:r>
              <a:rPr lang="en-US" sz="1100" dirty="0">
                <a:solidFill>
                  <a:srgbClr val="000000"/>
                </a:solidFill>
                <a:latin typeface="Outfit Regular" pitchFamily="34" charset="0"/>
                <a:ea typeface="Outfit Regular" pitchFamily="34" charset="-122"/>
                <a:cs typeface="Outfit Regular" pitchFamily="34" charset="-120"/>
              </a:rPr>
              <a:t>Environmental regulations and eco-friendly practices shape industry standards.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6236207" y="3675502"/>
            <a:ext cx="146304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00000"/>
              </a:lnSpc>
              <a:buSzPct val="120000"/>
              <a:buFont typeface="Arial"/>
              <a:buChar char="•"/>
            </a:pPr>
            <a:r>
              <a:rPr lang="en-US" sz="1100" dirty="0">
                <a:solidFill>
                  <a:srgbClr val="000000"/>
                </a:solidFill>
                <a:latin typeface="Outfit Regular" pitchFamily="34" charset="0"/>
                <a:ea typeface="Outfit Regular" pitchFamily="34" charset="-122"/>
                <a:cs typeface="Outfit Regular" pitchFamily="34" charset="-120"/>
              </a:rPr>
              <a:t>Advancements in technology drive innovation and operational efficiency.</a:t>
            </a:r>
            <a:endParaRPr lang="en-US" sz="1100" dirty="0"/>
          </a:p>
          <a:p>
            <a:pPr algn="l" marL="171450" indent="-171450">
              <a:lnSpc>
                <a:spcPct val="100000"/>
              </a:lnSpc>
              <a:buSzPct val="120000"/>
              <a:buFont typeface="Arial"/>
              <a:buChar char="•"/>
            </a:pPr>
            <a:r>
              <a:rPr lang="en-US" sz="1100" dirty="0">
                <a:solidFill>
                  <a:srgbClr val="000000"/>
                </a:solidFill>
                <a:latin typeface="Outfit Regular" pitchFamily="34" charset="0"/>
                <a:ea typeface="Outfit Regular" pitchFamily="34" charset="-122"/>
                <a:cs typeface="Outfit Regular" pitchFamily="34" charset="-120"/>
              </a:rPr>
              <a:t>The adoption of digital platforms transforms customer engagement strategies.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4401311" y="3675502"/>
            <a:ext cx="146304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00000"/>
              </a:lnSpc>
              <a:buSzPct val="120000"/>
              <a:buFont typeface="Arial"/>
              <a:buChar char="•"/>
            </a:pPr>
            <a:r>
              <a:rPr lang="en-US" sz="1100" dirty="0">
                <a:solidFill>
                  <a:srgbClr val="000000"/>
                </a:solidFill>
                <a:latin typeface="Outfit Regular" pitchFamily="34" charset="0"/>
                <a:ea typeface="Outfit Regular" pitchFamily="34" charset="-122"/>
                <a:cs typeface="Outfit Regular" pitchFamily="34" charset="-120"/>
              </a:rPr>
              <a:t>Cultural trends and demographic shifts shape consumer preferences.</a:t>
            </a:r>
            <a:endParaRPr lang="en-US" sz="1100" dirty="0"/>
          </a:p>
          <a:p>
            <a:pPr algn="l" marL="171450" indent="-171450">
              <a:lnSpc>
                <a:spcPct val="100000"/>
              </a:lnSpc>
              <a:buSzPct val="120000"/>
              <a:buFont typeface="Arial"/>
              <a:buChar char="•"/>
            </a:pPr>
            <a:r>
              <a:rPr lang="en-US" sz="1100" dirty="0">
                <a:solidFill>
                  <a:srgbClr val="000000"/>
                </a:solidFill>
                <a:latin typeface="Outfit Regular" pitchFamily="34" charset="0"/>
                <a:ea typeface="Outfit Regular" pitchFamily="34" charset="-122"/>
                <a:cs typeface="Outfit Regular" pitchFamily="34" charset="-120"/>
              </a:rPr>
              <a:t>Education levels and social mobility influence workforce availability.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2566415" y="3675502"/>
            <a:ext cx="146304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00000"/>
              </a:lnSpc>
              <a:buSzPct val="120000"/>
              <a:buFont typeface="Arial"/>
              <a:buChar char="•"/>
            </a:pPr>
            <a:r>
              <a:rPr lang="en-US" sz="1100" dirty="0">
                <a:solidFill>
                  <a:srgbClr val="000000"/>
                </a:solidFill>
                <a:latin typeface="Outfit Regular" pitchFamily="34" charset="0"/>
                <a:ea typeface="Outfit Regular" pitchFamily="34" charset="-122"/>
                <a:cs typeface="Outfit Regular" pitchFamily="34" charset="-120"/>
              </a:rPr>
              <a:t>Economic growth rates and inflation levels determine consumer purchasing power.</a:t>
            </a:r>
            <a:endParaRPr lang="en-US" sz="1100" dirty="0"/>
          </a:p>
          <a:p>
            <a:pPr algn="l" marL="171450" indent="-171450">
              <a:lnSpc>
                <a:spcPct val="100000"/>
              </a:lnSpc>
              <a:buSzPct val="120000"/>
              <a:buFont typeface="Arial"/>
              <a:buChar char="•"/>
            </a:pPr>
            <a:r>
              <a:rPr lang="en-US" sz="1100" dirty="0">
                <a:solidFill>
                  <a:srgbClr val="000000"/>
                </a:solidFill>
                <a:latin typeface="Outfit Regular" pitchFamily="34" charset="0"/>
                <a:ea typeface="Outfit Regular" pitchFamily="34" charset="-122"/>
                <a:cs typeface="Outfit Regular" pitchFamily="34" charset="-120"/>
              </a:rPr>
              <a:t>Currency exchange rates and economic cycles affect global trade.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731519" y="3675502"/>
            <a:ext cx="146304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00000"/>
              </a:lnSpc>
              <a:buSzPct val="120000"/>
              <a:buFont typeface="Arial"/>
              <a:buChar char="•"/>
            </a:pPr>
            <a:r>
              <a:rPr lang="en-US" sz="1100" dirty="0">
                <a:solidFill>
                  <a:srgbClr val="000000"/>
                </a:solidFill>
                <a:latin typeface="Outfit Regular" pitchFamily="34" charset="0"/>
                <a:ea typeface="Outfit Regular" pitchFamily="34" charset="-122"/>
                <a:cs typeface="Outfit Regular" pitchFamily="34" charset="-120"/>
              </a:rPr>
              <a:t>Government stability and policy changes significantly influence market dynamics.</a:t>
            </a:r>
            <a:endParaRPr lang="en-US" sz="1100" dirty="0"/>
          </a:p>
          <a:p>
            <a:pPr algn="l" marL="171450" indent="-171450">
              <a:lnSpc>
                <a:spcPct val="100000"/>
              </a:lnSpc>
              <a:buSzPct val="120000"/>
              <a:buFont typeface="Arial"/>
              <a:buChar char="•"/>
            </a:pPr>
            <a:r>
              <a:rPr lang="en-US" sz="1100" dirty="0">
                <a:solidFill>
                  <a:srgbClr val="000000"/>
                </a:solidFill>
                <a:latin typeface="Outfit Regular" pitchFamily="34" charset="0"/>
                <a:ea typeface="Outfit Regular" pitchFamily="34" charset="-122"/>
                <a:cs typeface="Outfit Regular" pitchFamily="34" charset="-120"/>
              </a:rPr>
              <a:t>Trade regulations and tariffs impact international business operations.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0" y="0"/>
            <a:ext cx="12192000" cy="1920240"/>
          </a:xfrm>
          <a:prstGeom prst="rect">
            <a:avLst/>
          </a:prstGeom>
          <a:gradFill>
            <a:gsLst>
              <a:gs pos="0">
                <a:srgbClr val="ed7d31">
                  <a:alpha val="100000"/>
                </a:srgbClr>
              </a:gs>
              <a:gs pos="100000">
                <a:srgbClr val="7f00fd">
                  <a:alpha val="100000"/>
                </a:srgbClr>
              </a:gs>
            </a:gsLst>
            <a:lin ang="0"/>
          </a:gra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0" name="Text 28"/>
          <p:cNvSpPr/>
          <p:nvPr/>
        </p:nvSpPr>
        <p:spPr>
          <a:xfrm>
            <a:off x="736600" y="702803"/>
            <a:ext cx="9814561" cy="7519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3200" dirty="0">
                <a:solidFill>
                  <a:srgbClr val="FFFFFF"/>
                </a:solidFill>
                <a:latin typeface="Outfit Bold" pitchFamily="34" charset="0"/>
                <a:ea typeface="Outfit Bold" pitchFamily="34" charset="-122"/>
                <a:cs typeface="Outfit Bold" pitchFamily="34" charset="-120"/>
              </a:rPr>
              <a:t>PESTEL Analysis</a:t>
            </a:r>
            <a:endParaRPr lang="en-US" sz="3200" dirty="0"/>
          </a:p>
        </p:txBody>
      </p:sp>
      <p:sp>
        <p:nvSpPr>
          <p:cNvPr id="31" name="Text 29"/>
          <p:cNvSpPr/>
          <p:nvPr/>
        </p:nvSpPr>
        <p:spPr>
          <a:xfrm>
            <a:off x="10820399" y="395836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SlideSpeak</dc:creator>
  <cp:lastModifiedBy>SlideSpeak</cp:lastModifiedBy>
  <cp:revision>1</cp:revision>
  <dcterms:created xsi:type="dcterms:W3CDTF">2025-07-11T16:55:11Z</dcterms:created>
  <dcterms:modified xsi:type="dcterms:W3CDTF">2025-07-11T16:55:11Z</dcterms:modified>
</cp:coreProperties>
</file>