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4F3F1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042650" y="6400800"/>
            <a:ext cx="71011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ED5E29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1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44500" y="6400800"/>
            <a:ext cx="5760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Comprehensive PESTEL Analysis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48056" y="2538624"/>
            <a:ext cx="1737360" cy="731520"/>
          </a:xfrm>
          <a:prstGeom prst="rect">
            <a:avLst/>
          </a:prstGeom>
          <a:solidFill>
            <a:srgbClr val="ED5E2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38056" y="2585424"/>
            <a:ext cx="155736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P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2356104" y="2538624"/>
            <a:ext cx="1737360" cy="731520"/>
          </a:xfrm>
          <a:prstGeom prst="rect">
            <a:avLst/>
          </a:prstGeom>
          <a:solidFill>
            <a:srgbClr val="13131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446104" y="2585424"/>
            <a:ext cx="155736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E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270712" y="2538624"/>
            <a:ext cx="1737360" cy="731520"/>
          </a:xfrm>
          <a:prstGeom prst="rect">
            <a:avLst/>
          </a:prstGeom>
          <a:solidFill>
            <a:srgbClr val="ED5E2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360712" y="2585424"/>
            <a:ext cx="155736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S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6182040" y="2538624"/>
            <a:ext cx="1737360" cy="731520"/>
          </a:xfrm>
          <a:prstGeom prst="rect">
            <a:avLst/>
          </a:prstGeom>
          <a:solidFill>
            <a:srgbClr val="13131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272040" y="2585424"/>
            <a:ext cx="155736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T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8093368" y="2538624"/>
            <a:ext cx="1737360" cy="731520"/>
          </a:xfrm>
          <a:prstGeom prst="rect">
            <a:avLst/>
          </a:prstGeom>
          <a:solidFill>
            <a:srgbClr val="ED5E2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183368" y="2585424"/>
            <a:ext cx="155736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E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0004698" y="2538624"/>
            <a:ext cx="1737360" cy="731520"/>
          </a:xfrm>
          <a:prstGeom prst="rect">
            <a:avLst/>
          </a:prstGeom>
          <a:solidFill>
            <a:srgbClr val="13131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0094698" y="2585424"/>
            <a:ext cx="1557360" cy="637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L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538056" y="351673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31313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446104" y="351673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31313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360712" y="351673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31313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72040" y="351673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31313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183368" y="351673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31313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094698" y="351673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31313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096138" y="4027076"/>
            <a:ext cx="1554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Compliance with labor laws ensures fair treatment of employees.</a:t>
            </a:r>
            <a:endParaRPr lang="en-US" sz="1000" dirty="0"/>
          </a:p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Intellectual property rights protect innovation and creativity.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184808" y="4027076"/>
            <a:ext cx="1554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Climate change and sustainability concerns affect resource availability.</a:t>
            </a:r>
            <a:endParaRPr lang="en-US" sz="1000" dirty="0"/>
          </a:p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Environmental regulations impose constraints on industrial practices.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273480" y="4027076"/>
            <a:ext cx="1554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Advancements in technology drive innovation and efficiency.</a:t>
            </a:r>
            <a:endParaRPr lang="en-US" sz="1000" dirty="0"/>
          </a:p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The adoption of digital tools transforms traditional business models.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362152" y="4027076"/>
            <a:ext cx="1554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Cultural trends and demographic shifts shape consumer preferences.</a:t>
            </a:r>
            <a:endParaRPr lang="en-US" sz="1000" dirty="0"/>
          </a:p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Education levels and social mobility influence workforce availability.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447544" y="4027076"/>
            <a:ext cx="1554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Economic growth rates and inflation levels determine consumer purchasing power.</a:t>
            </a:r>
            <a:endParaRPr lang="en-US" sz="1000" dirty="0"/>
          </a:p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Currency exchange rates affect the cost of imports and exports.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39496" y="4027076"/>
            <a:ext cx="1554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Government stability and policy changes significantly influence market dynamics.</a:t>
            </a:r>
            <a:endParaRPr lang="en-US" sz="1000" dirty="0"/>
          </a:p>
          <a:p>
            <a:pPr algn="l" marL="91440" indent="-91440">
              <a:lnSpc>
                <a:spcPct val="110000"/>
              </a:lnSpc>
              <a:spcAft>
                <a:spcPts val="1200"/>
              </a:spcAft>
              <a:buSzPct val="120000"/>
              <a:buFont typeface="Arial"/>
              <a:buChar char="•"/>
            </a:pPr>
            <a:r>
              <a:rPr lang="en-US" sz="1000" dirty="0">
                <a:solidFill>
                  <a:srgbClr val="131313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Trade regulations and tariffs impact international business operations.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44496" y="1332456"/>
            <a:ext cx="1129756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131313"/>
                </a:solidFill>
                <a:latin typeface="Cal Sans Regular" pitchFamily="34" charset="0"/>
                <a:ea typeface="Cal Sans Regular" pitchFamily="34" charset="-122"/>
                <a:cs typeface="Cal Sans Regular" pitchFamily="34" charset="-120"/>
              </a:rPr>
              <a:t>PESTEL Analysis</a:t>
            </a:r>
            <a:endParaRPr lang="en-US" sz="4800" dirty="0"/>
          </a:p>
        </p:txBody>
      </p:sp>
      <p:sp>
        <p:nvSpPr>
          <p:cNvPr id="30" name="Text 28"/>
          <p:cNvSpPr/>
          <p:nvPr/>
        </p:nvSpPr>
        <p:spPr>
          <a:xfrm>
            <a:off x="444500" y="4445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2025-07-11T16:52:02Z</dcterms:created>
  <dcterms:modified xsi:type="dcterms:W3CDTF">2025-07-11T16:52:02Z</dcterms:modified>
</cp:coreProperties>
</file>