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notesMasterIdLst>
    <p:notesMasterId r:id="rId3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731519" y="2139616"/>
            <a:ext cx="1645920" cy="731520"/>
          </a:xfrm>
          <a:custGeom>
            <a:avLst/>
            <a:gdLst/>
            <a:ahLst/>
            <a:cxnLst/>
            <a:rect l="l" t="t" r="r" b="b"/>
            <a:pathLst>
              <a:path w="1645920" h="731520">
                <a:moveTo>
                  <a:pt x="131674" y="731520"/>
                </a:moveTo>
                <a:cubicBezTo>
                  <a:pt x="58957" y="731520"/>
                  <a:pt x="0" y="672567"/>
                  <a:pt x="0" y="599846"/>
                </a:cubicBezTo>
                <a:lnTo>
                  <a:pt x="0" y="131674"/>
                </a:lnTo>
                <a:cubicBezTo>
                  <a:pt x="0" y="58953"/>
                  <a:pt x="58957" y="0"/>
                  <a:pt x="131674" y="0"/>
                </a:cubicBezTo>
                <a:lnTo>
                  <a:pt x="1514246" y="0"/>
                </a:lnTo>
                <a:cubicBezTo>
                  <a:pt x="1586963" y="0"/>
                  <a:pt x="1645920" y="58953"/>
                  <a:pt x="1645920" y="131674"/>
                </a:cubicBezTo>
                <a:lnTo>
                  <a:pt x="1645920" y="599846"/>
                </a:lnTo>
                <a:cubicBezTo>
                  <a:pt x="1645920" y="672567"/>
                  <a:pt x="1586963" y="731520"/>
                  <a:pt x="1514246" y="731520"/>
                </a:cubicBezTo>
                <a:lnTo>
                  <a:pt x="131674" y="731520"/>
                </a:lnTo>
              </a:path>
            </a:pathLst>
          </a:custGeom>
          <a:gradFill>
            <a:gsLst>
              <a:gs pos="0">
                <a:srgbClr val="3c28a6">
                  <a:alpha val="100000"/>
                </a:srgbClr>
              </a:gs>
              <a:gs pos="100000">
                <a:srgbClr val="916ce9">
                  <a:alpha val="100000"/>
                </a:srgbClr>
              </a:gs>
            </a:gsLst>
            <a:lin ang="5400000"/>
          </a:gra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821519" y="2186416"/>
            <a:ext cx="1465920" cy="637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4400" dirty="0">
                <a:solidFill>
                  <a:srgbClr val="FFFFFF"/>
                </a:solidFill>
                <a:latin typeface="Urbanist Semibold" pitchFamily="34" charset="0"/>
                <a:ea typeface="Urbanist Semibold" pitchFamily="34" charset="-122"/>
                <a:cs typeface="Urbanist Semibold" pitchFamily="34" charset="-120"/>
              </a:rPr>
              <a:t>P</a:t>
            </a:r>
            <a:endParaRPr lang="en-US" sz="4400" dirty="0"/>
          </a:p>
        </p:txBody>
      </p:sp>
      <p:sp>
        <p:nvSpPr>
          <p:cNvPr id="5" name="Text 3"/>
          <p:cNvSpPr/>
          <p:nvPr/>
        </p:nvSpPr>
        <p:spPr>
          <a:xfrm>
            <a:off x="2566415" y="2139616"/>
            <a:ext cx="1645920" cy="731520"/>
          </a:xfrm>
          <a:custGeom>
            <a:avLst/>
            <a:gdLst/>
            <a:ahLst/>
            <a:cxnLst/>
            <a:rect l="l" t="t" r="r" b="b"/>
            <a:pathLst>
              <a:path w="1645920" h="731520">
                <a:moveTo>
                  <a:pt x="131674" y="731520"/>
                </a:moveTo>
                <a:cubicBezTo>
                  <a:pt x="58957" y="731520"/>
                  <a:pt x="0" y="672567"/>
                  <a:pt x="0" y="599846"/>
                </a:cubicBezTo>
                <a:lnTo>
                  <a:pt x="0" y="131674"/>
                </a:lnTo>
                <a:cubicBezTo>
                  <a:pt x="0" y="58953"/>
                  <a:pt x="58957" y="0"/>
                  <a:pt x="131674" y="0"/>
                </a:cubicBezTo>
                <a:lnTo>
                  <a:pt x="1514246" y="0"/>
                </a:lnTo>
                <a:cubicBezTo>
                  <a:pt x="1586963" y="0"/>
                  <a:pt x="1645920" y="58953"/>
                  <a:pt x="1645920" y="131674"/>
                </a:cubicBezTo>
                <a:lnTo>
                  <a:pt x="1645920" y="599846"/>
                </a:lnTo>
                <a:cubicBezTo>
                  <a:pt x="1645920" y="672567"/>
                  <a:pt x="1586963" y="731520"/>
                  <a:pt x="1514246" y="731520"/>
                </a:cubicBezTo>
                <a:lnTo>
                  <a:pt x="131674" y="731520"/>
                </a:lnTo>
              </a:path>
            </a:pathLst>
          </a:custGeom>
          <a:gradFill>
            <a:gsLst>
              <a:gs pos="0">
                <a:srgbClr val="3c28a6">
                  <a:alpha val="100000"/>
                </a:srgbClr>
              </a:gs>
              <a:gs pos="100000">
                <a:srgbClr val="916ce9">
                  <a:alpha val="100000"/>
                </a:srgbClr>
              </a:gs>
            </a:gsLst>
            <a:lin ang="5400000"/>
          </a:gra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2656415" y="2186416"/>
            <a:ext cx="1465920" cy="637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4400" dirty="0">
                <a:solidFill>
                  <a:srgbClr val="FFFFFF"/>
                </a:solidFill>
                <a:latin typeface="Urbanist Semibold" pitchFamily="34" charset="0"/>
                <a:ea typeface="Urbanist Semibold" pitchFamily="34" charset="-122"/>
                <a:cs typeface="Urbanist Semibold" pitchFamily="34" charset="-120"/>
              </a:rPr>
              <a:t>E</a:t>
            </a:r>
            <a:endParaRPr lang="en-US" sz="4400" dirty="0"/>
          </a:p>
        </p:txBody>
      </p:sp>
      <p:sp>
        <p:nvSpPr>
          <p:cNvPr id="7" name="Text 5"/>
          <p:cNvSpPr/>
          <p:nvPr/>
        </p:nvSpPr>
        <p:spPr>
          <a:xfrm>
            <a:off x="4401311" y="2139616"/>
            <a:ext cx="1645920" cy="731520"/>
          </a:xfrm>
          <a:custGeom>
            <a:avLst/>
            <a:gdLst/>
            <a:ahLst/>
            <a:cxnLst/>
            <a:rect l="l" t="t" r="r" b="b"/>
            <a:pathLst>
              <a:path w="1645920" h="731520">
                <a:moveTo>
                  <a:pt x="131674" y="731520"/>
                </a:moveTo>
                <a:cubicBezTo>
                  <a:pt x="58957" y="731520"/>
                  <a:pt x="0" y="672567"/>
                  <a:pt x="0" y="599846"/>
                </a:cubicBezTo>
                <a:lnTo>
                  <a:pt x="0" y="131674"/>
                </a:lnTo>
                <a:cubicBezTo>
                  <a:pt x="0" y="58953"/>
                  <a:pt x="58957" y="0"/>
                  <a:pt x="131674" y="0"/>
                </a:cubicBezTo>
                <a:lnTo>
                  <a:pt x="1514246" y="0"/>
                </a:lnTo>
                <a:cubicBezTo>
                  <a:pt x="1586963" y="0"/>
                  <a:pt x="1645920" y="58953"/>
                  <a:pt x="1645920" y="131674"/>
                </a:cubicBezTo>
                <a:lnTo>
                  <a:pt x="1645920" y="599846"/>
                </a:lnTo>
                <a:cubicBezTo>
                  <a:pt x="1645920" y="672567"/>
                  <a:pt x="1586963" y="731520"/>
                  <a:pt x="1514246" y="731520"/>
                </a:cubicBezTo>
                <a:lnTo>
                  <a:pt x="131674" y="731520"/>
                </a:lnTo>
              </a:path>
            </a:pathLst>
          </a:custGeom>
          <a:gradFill>
            <a:gsLst>
              <a:gs pos="0">
                <a:srgbClr val="3c28a6">
                  <a:alpha val="100000"/>
                </a:srgbClr>
              </a:gs>
              <a:gs pos="100000">
                <a:srgbClr val="916ce9">
                  <a:alpha val="100000"/>
                </a:srgbClr>
              </a:gs>
            </a:gsLst>
            <a:lin ang="5400000"/>
          </a:gra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4491311" y="2186416"/>
            <a:ext cx="1465920" cy="637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4400" dirty="0">
                <a:solidFill>
                  <a:srgbClr val="FFFFFF"/>
                </a:solidFill>
                <a:latin typeface="Urbanist Semibold" pitchFamily="34" charset="0"/>
                <a:ea typeface="Urbanist Semibold" pitchFamily="34" charset="-122"/>
                <a:cs typeface="Urbanist Semibold" pitchFamily="34" charset="-120"/>
              </a:rPr>
              <a:t>S</a:t>
            </a:r>
            <a:endParaRPr lang="en-US" sz="4400" dirty="0"/>
          </a:p>
        </p:txBody>
      </p:sp>
      <p:sp>
        <p:nvSpPr>
          <p:cNvPr id="9" name="Text 7"/>
          <p:cNvSpPr/>
          <p:nvPr/>
        </p:nvSpPr>
        <p:spPr>
          <a:xfrm>
            <a:off x="6236207" y="2139616"/>
            <a:ext cx="1645920" cy="731520"/>
          </a:xfrm>
          <a:custGeom>
            <a:avLst/>
            <a:gdLst/>
            <a:ahLst/>
            <a:cxnLst/>
            <a:rect l="l" t="t" r="r" b="b"/>
            <a:pathLst>
              <a:path w="1645920" h="731520">
                <a:moveTo>
                  <a:pt x="131674" y="731520"/>
                </a:moveTo>
                <a:cubicBezTo>
                  <a:pt x="58957" y="731520"/>
                  <a:pt x="0" y="672567"/>
                  <a:pt x="0" y="599846"/>
                </a:cubicBezTo>
                <a:lnTo>
                  <a:pt x="0" y="131674"/>
                </a:lnTo>
                <a:cubicBezTo>
                  <a:pt x="0" y="58953"/>
                  <a:pt x="58957" y="0"/>
                  <a:pt x="131674" y="0"/>
                </a:cubicBezTo>
                <a:lnTo>
                  <a:pt x="1514246" y="0"/>
                </a:lnTo>
                <a:cubicBezTo>
                  <a:pt x="1586963" y="0"/>
                  <a:pt x="1645920" y="58953"/>
                  <a:pt x="1645920" y="131674"/>
                </a:cubicBezTo>
                <a:lnTo>
                  <a:pt x="1645920" y="599846"/>
                </a:lnTo>
                <a:cubicBezTo>
                  <a:pt x="1645920" y="672567"/>
                  <a:pt x="1586963" y="731520"/>
                  <a:pt x="1514246" y="731520"/>
                </a:cubicBezTo>
                <a:lnTo>
                  <a:pt x="131674" y="731520"/>
                </a:lnTo>
              </a:path>
            </a:pathLst>
          </a:custGeom>
          <a:gradFill>
            <a:gsLst>
              <a:gs pos="0">
                <a:srgbClr val="3c28a6">
                  <a:alpha val="100000"/>
                </a:srgbClr>
              </a:gs>
              <a:gs pos="100000">
                <a:srgbClr val="916ce9">
                  <a:alpha val="100000"/>
                </a:srgbClr>
              </a:gs>
            </a:gsLst>
            <a:lin ang="5400000"/>
          </a:gra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0" name="Text 8"/>
          <p:cNvSpPr/>
          <p:nvPr/>
        </p:nvSpPr>
        <p:spPr>
          <a:xfrm>
            <a:off x="6326207" y="2186416"/>
            <a:ext cx="1465920" cy="637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4400" dirty="0">
                <a:solidFill>
                  <a:srgbClr val="FFFFFF"/>
                </a:solidFill>
                <a:latin typeface="Urbanist Semibold" pitchFamily="34" charset="0"/>
                <a:ea typeface="Urbanist Semibold" pitchFamily="34" charset="-122"/>
                <a:cs typeface="Urbanist Semibold" pitchFamily="34" charset="-120"/>
              </a:rPr>
              <a:t>T</a:t>
            </a:r>
            <a:endParaRPr lang="en-US" sz="4400" dirty="0"/>
          </a:p>
        </p:txBody>
      </p:sp>
      <p:sp>
        <p:nvSpPr>
          <p:cNvPr id="11" name="Text 9"/>
          <p:cNvSpPr/>
          <p:nvPr/>
        </p:nvSpPr>
        <p:spPr>
          <a:xfrm>
            <a:off x="8071103" y="2139616"/>
            <a:ext cx="1645920" cy="731520"/>
          </a:xfrm>
          <a:custGeom>
            <a:avLst/>
            <a:gdLst/>
            <a:ahLst/>
            <a:cxnLst/>
            <a:rect l="l" t="t" r="r" b="b"/>
            <a:pathLst>
              <a:path w="1645920" h="731520">
                <a:moveTo>
                  <a:pt x="131674" y="731520"/>
                </a:moveTo>
                <a:cubicBezTo>
                  <a:pt x="58957" y="731520"/>
                  <a:pt x="0" y="672567"/>
                  <a:pt x="0" y="599846"/>
                </a:cubicBezTo>
                <a:lnTo>
                  <a:pt x="0" y="131674"/>
                </a:lnTo>
                <a:cubicBezTo>
                  <a:pt x="0" y="58953"/>
                  <a:pt x="58957" y="0"/>
                  <a:pt x="131674" y="0"/>
                </a:cubicBezTo>
                <a:lnTo>
                  <a:pt x="1514246" y="0"/>
                </a:lnTo>
                <a:cubicBezTo>
                  <a:pt x="1586963" y="0"/>
                  <a:pt x="1645920" y="58953"/>
                  <a:pt x="1645920" y="131674"/>
                </a:cubicBezTo>
                <a:lnTo>
                  <a:pt x="1645920" y="599846"/>
                </a:lnTo>
                <a:cubicBezTo>
                  <a:pt x="1645920" y="672567"/>
                  <a:pt x="1586963" y="731520"/>
                  <a:pt x="1514246" y="731520"/>
                </a:cubicBezTo>
                <a:lnTo>
                  <a:pt x="131674" y="731520"/>
                </a:lnTo>
              </a:path>
            </a:pathLst>
          </a:custGeom>
          <a:gradFill>
            <a:gsLst>
              <a:gs pos="0">
                <a:srgbClr val="3c28a6">
                  <a:alpha val="100000"/>
                </a:srgbClr>
              </a:gs>
              <a:gs pos="100000">
                <a:srgbClr val="916ce9">
                  <a:alpha val="100000"/>
                </a:srgbClr>
              </a:gs>
            </a:gsLst>
            <a:lin ang="5400000"/>
          </a:gra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2" name="Text 10"/>
          <p:cNvSpPr/>
          <p:nvPr/>
        </p:nvSpPr>
        <p:spPr>
          <a:xfrm>
            <a:off x="8161103" y="2186416"/>
            <a:ext cx="1465920" cy="637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4400" dirty="0">
                <a:solidFill>
                  <a:srgbClr val="FFFFFF"/>
                </a:solidFill>
                <a:latin typeface="Urbanist Semibold" pitchFamily="34" charset="0"/>
                <a:ea typeface="Urbanist Semibold" pitchFamily="34" charset="-122"/>
                <a:cs typeface="Urbanist Semibold" pitchFamily="34" charset="-120"/>
              </a:rPr>
              <a:t>E</a:t>
            </a:r>
            <a:endParaRPr lang="en-US" sz="4400" dirty="0"/>
          </a:p>
        </p:txBody>
      </p:sp>
      <p:sp>
        <p:nvSpPr>
          <p:cNvPr id="13" name="Text 11"/>
          <p:cNvSpPr/>
          <p:nvPr/>
        </p:nvSpPr>
        <p:spPr>
          <a:xfrm>
            <a:off x="9906000" y="2139616"/>
            <a:ext cx="1645920" cy="731520"/>
          </a:xfrm>
          <a:custGeom>
            <a:avLst/>
            <a:gdLst/>
            <a:ahLst/>
            <a:cxnLst/>
            <a:rect l="l" t="t" r="r" b="b"/>
            <a:pathLst>
              <a:path w="1645920" h="731520">
                <a:moveTo>
                  <a:pt x="131674" y="731520"/>
                </a:moveTo>
                <a:cubicBezTo>
                  <a:pt x="58957" y="731520"/>
                  <a:pt x="0" y="672567"/>
                  <a:pt x="0" y="599846"/>
                </a:cubicBezTo>
                <a:lnTo>
                  <a:pt x="0" y="131674"/>
                </a:lnTo>
                <a:cubicBezTo>
                  <a:pt x="0" y="58953"/>
                  <a:pt x="58957" y="0"/>
                  <a:pt x="131674" y="0"/>
                </a:cubicBezTo>
                <a:lnTo>
                  <a:pt x="1514246" y="0"/>
                </a:lnTo>
                <a:cubicBezTo>
                  <a:pt x="1586963" y="0"/>
                  <a:pt x="1645920" y="58953"/>
                  <a:pt x="1645920" y="131674"/>
                </a:cubicBezTo>
                <a:lnTo>
                  <a:pt x="1645920" y="599846"/>
                </a:lnTo>
                <a:cubicBezTo>
                  <a:pt x="1645920" y="672567"/>
                  <a:pt x="1586963" y="731520"/>
                  <a:pt x="1514246" y="731520"/>
                </a:cubicBezTo>
                <a:lnTo>
                  <a:pt x="131674" y="731520"/>
                </a:lnTo>
              </a:path>
            </a:pathLst>
          </a:custGeom>
          <a:gradFill>
            <a:gsLst>
              <a:gs pos="0">
                <a:srgbClr val="3c28a6">
                  <a:alpha val="100000"/>
                </a:srgbClr>
              </a:gs>
              <a:gs pos="100000">
                <a:srgbClr val="916ce9">
                  <a:alpha val="100000"/>
                </a:srgbClr>
              </a:gs>
            </a:gsLst>
            <a:lin ang="5400000"/>
          </a:gra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4" name="Text 12"/>
          <p:cNvSpPr/>
          <p:nvPr/>
        </p:nvSpPr>
        <p:spPr>
          <a:xfrm>
            <a:off x="9996000" y="2186416"/>
            <a:ext cx="1465920" cy="637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4400" dirty="0">
                <a:solidFill>
                  <a:srgbClr val="FFFFFF"/>
                </a:solidFill>
                <a:latin typeface="Urbanist Semibold" pitchFamily="34" charset="0"/>
                <a:ea typeface="Urbanist Semibold" pitchFamily="34" charset="-122"/>
                <a:cs typeface="Urbanist Semibold" pitchFamily="34" charset="-120"/>
              </a:rPr>
              <a:t>L</a:t>
            </a:r>
            <a:endParaRPr lang="en-US" sz="4400" dirty="0"/>
          </a:p>
        </p:txBody>
      </p:sp>
      <p:sp>
        <p:nvSpPr>
          <p:cNvPr id="15" name="Text 13"/>
          <p:cNvSpPr/>
          <p:nvPr/>
        </p:nvSpPr>
        <p:spPr>
          <a:xfrm>
            <a:off x="821519" y="3030548"/>
            <a:ext cx="1465920" cy="21417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F0529"/>
                </a:solidFill>
                <a:latin typeface="Urbanist Semibold" pitchFamily="34" charset="0"/>
                <a:ea typeface="Urbanist Semibold" pitchFamily="34" charset="-122"/>
                <a:cs typeface="Urbanist Semibold" pitchFamily="34" charset="-120"/>
              </a:rPr>
              <a:t>Political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2656415" y="3030548"/>
            <a:ext cx="1465920" cy="21417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F0529"/>
                </a:solidFill>
                <a:latin typeface="Urbanist Semibold" pitchFamily="34" charset="0"/>
                <a:ea typeface="Urbanist Semibold" pitchFamily="34" charset="-122"/>
                <a:cs typeface="Urbanist Semibold" pitchFamily="34" charset="-120"/>
              </a:rPr>
              <a:t>Economic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4491311" y="3030548"/>
            <a:ext cx="1465920" cy="21417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F0529"/>
                </a:solidFill>
                <a:latin typeface="Urbanist Semibold" pitchFamily="34" charset="0"/>
                <a:ea typeface="Urbanist Semibold" pitchFamily="34" charset="-122"/>
                <a:cs typeface="Urbanist Semibold" pitchFamily="34" charset="-120"/>
              </a:rPr>
              <a:t>Social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6326207" y="3030548"/>
            <a:ext cx="1465920" cy="21417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F0529"/>
                </a:solidFill>
                <a:latin typeface="Urbanist Semibold" pitchFamily="34" charset="0"/>
                <a:ea typeface="Urbanist Semibold" pitchFamily="34" charset="-122"/>
                <a:cs typeface="Urbanist Semibold" pitchFamily="34" charset="-120"/>
              </a:rPr>
              <a:t>Technological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8161103" y="3030548"/>
            <a:ext cx="1465920" cy="21417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F0529"/>
                </a:solidFill>
                <a:latin typeface="Urbanist Semibold" pitchFamily="34" charset="0"/>
                <a:ea typeface="Urbanist Semibold" pitchFamily="34" charset="-122"/>
                <a:cs typeface="Urbanist Semibold" pitchFamily="34" charset="-120"/>
              </a:rPr>
              <a:t>Environmental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9996000" y="3030548"/>
            <a:ext cx="1465920" cy="21417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F0529"/>
                </a:solidFill>
                <a:latin typeface="Urbanist Semibold" pitchFamily="34" charset="0"/>
                <a:ea typeface="Urbanist Semibold" pitchFamily="34" charset="-122"/>
                <a:cs typeface="Urbanist Semibold" pitchFamily="34" charset="-120"/>
              </a:rPr>
              <a:t>Legal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9906000" y="3418937"/>
            <a:ext cx="146304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186" dirty="0">
                <a:solidFill>
                  <a:srgbClr val="0F0529"/>
                </a:solidFill>
                <a:latin typeface="Urbanist Regular" pitchFamily="34" charset="0"/>
                <a:ea typeface="Urbanist Regular" pitchFamily="34" charset="-122"/>
                <a:cs typeface="Urbanist Regular" pitchFamily="34" charset="-120"/>
              </a:rPr>
              <a:t>Compliance with laws and regulations ensures operational legitimacy.</a:t>
            </a:r>
            <a:endParaRPr lang="en-US" sz="1186" dirty="0"/>
          </a:p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186" dirty="0">
                <a:solidFill>
                  <a:srgbClr val="0F0529"/>
                </a:solidFill>
                <a:latin typeface="Urbanist Regular" pitchFamily="34" charset="0"/>
                <a:ea typeface="Urbanist Regular" pitchFamily="34" charset="-122"/>
                <a:cs typeface="Urbanist Regular" pitchFamily="34" charset="-120"/>
              </a:rPr>
              <a:t>Intellectual property rights and labor laws protect business interests.</a:t>
            </a:r>
            <a:endParaRPr lang="en-US" sz="1186" dirty="0"/>
          </a:p>
        </p:txBody>
      </p:sp>
      <p:sp>
        <p:nvSpPr>
          <p:cNvPr id="22" name="Text 20"/>
          <p:cNvSpPr/>
          <p:nvPr/>
        </p:nvSpPr>
        <p:spPr>
          <a:xfrm>
            <a:off x="8071103" y="3418937"/>
            <a:ext cx="146304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142" dirty="0">
                <a:solidFill>
                  <a:srgbClr val="0F0529"/>
                </a:solidFill>
                <a:latin typeface="Urbanist Regular" pitchFamily="34" charset="0"/>
                <a:ea typeface="Urbanist Regular" pitchFamily="34" charset="-122"/>
                <a:cs typeface="Urbanist Regular" pitchFamily="34" charset="-120"/>
              </a:rPr>
              <a:t>Climate change and resource scarcity necessitate sustainable practices.</a:t>
            </a:r>
            <a:endParaRPr lang="en-US" sz="1142" dirty="0"/>
          </a:p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142" dirty="0">
                <a:solidFill>
                  <a:srgbClr val="0F0529"/>
                </a:solidFill>
                <a:latin typeface="Urbanist Regular" pitchFamily="34" charset="0"/>
                <a:ea typeface="Urbanist Regular" pitchFamily="34" charset="-122"/>
                <a:cs typeface="Urbanist Regular" pitchFamily="34" charset="-120"/>
              </a:rPr>
              <a:t>Environmental regulations and consumer awareness push for eco-friendly solutions.</a:t>
            </a:r>
            <a:endParaRPr lang="en-US" sz="1142" dirty="0"/>
          </a:p>
        </p:txBody>
      </p:sp>
      <p:sp>
        <p:nvSpPr>
          <p:cNvPr id="23" name="Text 21"/>
          <p:cNvSpPr/>
          <p:nvPr/>
        </p:nvSpPr>
        <p:spPr>
          <a:xfrm>
            <a:off x="6236207" y="3418937"/>
            <a:ext cx="146304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182" dirty="0">
                <a:solidFill>
                  <a:srgbClr val="0F0529"/>
                </a:solidFill>
                <a:latin typeface="Urbanist Regular" pitchFamily="34" charset="0"/>
                <a:ea typeface="Urbanist Regular" pitchFamily="34" charset="-122"/>
                <a:cs typeface="Urbanist Regular" pitchFamily="34" charset="-120"/>
              </a:rPr>
              <a:t>Advancements in technology drive innovation and operational efficiency.</a:t>
            </a:r>
            <a:endParaRPr lang="en-US" sz="1182" dirty="0"/>
          </a:p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182" dirty="0">
                <a:solidFill>
                  <a:srgbClr val="0F0529"/>
                </a:solidFill>
                <a:latin typeface="Urbanist Regular" pitchFamily="34" charset="0"/>
                <a:ea typeface="Urbanist Regular" pitchFamily="34" charset="-122"/>
                <a:cs typeface="Urbanist Regular" pitchFamily="34" charset="-120"/>
              </a:rPr>
              <a:t>The adoption of digital tools and platforms transforms customer engagement.</a:t>
            </a:r>
            <a:endParaRPr lang="en-US" sz="1182" dirty="0"/>
          </a:p>
        </p:txBody>
      </p:sp>
      <p:sp>
        <p:nvSpPr>
          <p:cNvPr id="24" name="Text 22"/>
          <p:cNvSpPr/>
          <p:nvPr/>
        </p:nvSpPr>
        <p:spPr>
          <a:xfrm>
            <a:off x="4401311" y="3418937"/>
            <a:ext cx="146304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0F0529"/>
                </a:solidFill>
                <a:latin typeface="Urbanist Regular" pitchFamily="34" charset="0"/>
                <a:ea typeface="Urbanist Regular" pitchFamily="34" charset="-122"/>
                <a:cs typeface="Urbanist Regular" pitchFamily="34" charset="-120"/>
              </a:rPr>
              <a:t>Cultural trends and demographic shifts shape consumer preferences.</a:t>
            </a:r>
            <a:endParaRPr lang="en-US" sz="1200" dirty="0"/>
          </a:p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0F0529"/>
                </a:solidFill>
                <a:latin typeface="Urbanist Regular" pitchFamily="34" charset="0"/>
                <a:ea typeface="Urbanist Regular" pitchFamily="34" charset="-122"/>
                <a:cs typeface="Urbanist Regular" pitchFamily="34" charset="-120"/>
              </a:rPr>
              <a:t>Social attitudes towards sustainability and ethics influence brand perception.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2566415" y="3418937"/>
            <a:ext cx="146304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0F0529"/>
                </a:solidFill>
                <a:latin typeface="Urbanist Regular" pitchFamily="34" charset="0"/>
                <a:ea typeface="Urbanist Regular" pitchFamily="34" charset="-122"/>
                <a:cs typeface="Urbanist Regular" pitchFamily="34" charset="-120"/>
              </a:rPr>
              <a:t>Economic growth rates and inflation impact consumer purchasing power.</a:t>
            </a:r>
            <a:endParaRPr lang="en-US" sz="1200" dirty="0"/>
          </a:p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0F0529"/>
                </a:solidFill>
                <a:latin typeface="Urbanist Regular" pitchFamily="34" charset="0"/>
                <a:ea typeface="Urbanist Regular" pitchFamily="34" charset="-122"/>
                <a:cs typeface="Urbanist Regular" pitchFamily="34" charset="-120"/>
              </a:rPr>
              <a:t>Currency exchange rates and market trends affect international trade.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731519" y="3418937"/>
            <a:ext cx="146304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113" dirty="0">
                <a:solidFill>
                  <a:srgbClr val="0F0529"/>
                </a:solidFill>
                <a:latin typeface="Urbanist Regular" pitchFamily="34" charset="0"/>
                <a:ea typeface="Urbanist Regular" pitchFamily="34" charset="-122"/>
                <a:cs typeface="Urbanist Regular" pitchFamily="34" charset="-120"/>
              </a:rPr>
              <a:t>Government policies and regulations significantly influence market dynamics.</a:t>
            </a:r>
            <a:endParaRPr lang="en-US" sz="1113" dirty="0"/>
          </a:p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113" dirty="0">
                <a:solidFill>
                  <a:srgbClr val="0F0529"/>
                </a:solidFill>
                <a:latin typeface="Urbanist Regular" pitchFamily="34" charset="0"/>
                <a:ea typeface="Urbanist Regular" pitchFamily="34" charset="-122"/>
                <a:cs typeface="Urbanist Regular" pitchFamily="34" charset="-120"/>
              </a:rPr>
              <a:t>Political stability and trade agreements play a crucial role in shaping business strategies.</a:t>
            </a:r>
            <a:endParaRPr lang="en-US" sz="1113" dirty="0"/>
          </a:p>
        </p:txBody>
      </p:sp>
      <p:sp>
        <p:nvSpPr>
          <p:cNvPr id="27" name="Text 25"/>
          <p:cNvSpPr/>
          <p:nvPr/>
        </p:nvSpPr>
        <p:spPr>
          <a:xfrm>
            <a:off x="731520" y="548640"/>
            <a:ext cx="10801117" cy="9525"/>
          </a:xfrm>
          <a:custGeom>
            <a:avLst/>
            <a:gdLst/>
            <a:ahLst/>
            <a:cxnLst/>
            <a:rect l="l" t="t" r="r" b="b"/>
            <a:pathLst>
              <a:path w="10801117" h="9525">
                <a:moveTo>
                  <a:pt x="0" y="0"/>
                </a:moveTo>
                <a:lnTo>
                  <a:pt x="10801117" y="9525"/>
                </a:lnTo>
              </a:path>
            </a:pathLst>
          </a:custGeom>
          <a:noFill/>
          <a:ln w="12700">
            <a:solidFill>
              <a:srgbClr val="7E6CDC"/>
            </a:solidFill>
          </a:ln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8" name="Text 26"/>
          <p:cNvSpPr/>
          <p:nvPr/>
        </p:nvSpPr>
        <p:spPr>
          <a:xfrm>
            <a:off x="731520" y="0"/>
            <a:ext cx="745161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marL="0" indent="0">
              <a:lnSpc>
                <a:spcPct val="100000"/>
              </a:lnSpc>
              <a:spcBef>
                <a:spcPts val="1000"/>
              </a:spcBef>
              <a:buNone/>
            </a:pPr>
            <a:r>
              <a:rPr lang="en-US" sz="800" dirty="0">
                <a:solidFill>
                  <a:srgbClr val="6330E6"/>
                </a:solidFill>
                <a:latin typeface="Urbanist Regular" pitchFamily="34" charset="0"/>
                <a:ea typeface="Urbanist Regular" pitchFamily="34" charset="-122"/>
                <a:cs typeface="Urbanist Regular" pitchFamily="34" charset="-120"/>
              </a:rPr>
              <a:t>Comprehensive PESTEL Analysis for Strategic Business Insights</a:t>
            </a:r>
            <a:endParaRPr lang="en-US" sz="800" dirty="0"/>
          </a:p>
        </p:txBody>
      </p:sp>
      <p:sp>
        <p:nvSpPr>
          <p:cNvPr id="29" name="Text 27"/>
          <p:cNvSpPr/>
          <p:nvPr/>
        </p:nvSpPr>
        <p:spPr>
          <a:xfrm>
            <a:off x="9997440" y="0"/>
            <a:ext cx="1525679" cy="54927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marL="0" indent="0">
              <a:lnSpc>
                <a:spcPct val="100000"/>
              </a:lnSpc>
              <a:spcBef>
                <a:spcPts val="1000"/>
              </a:spcBef>
              <a:buNone/>
            </a:pPr>
            <a:r>
              <a:rPr lang="en-US" sz="800" dirty="0">
                <a:solidFill>
                  <a:srgbClr val="767171"/>
                </a:solidFill>
                <a:latin typeface="Urbanist Regular" pitchFamily="34" charset="0"/>
                <a:ea typeface="Urbanist Regular" pitchFamily="34" charset="-122"/>
                <a:cs typeface="Urbanist Regular" pitchFamily="34" charset="-120"/>
              </a:rPr>
              <a:t>1</a:t>
            </a:r>
            <a:endParaRPr lang="en-US" sz="800" dirty="0"/>
          </a:p>
        </p:txBody>
      </p:sp>
      <p:sp>
        <p:nvSpPr>
          <p:cNvPr id="30" name="Text 28"/>
          <p:cNvSpPr/>
          <p:nvPr/>
        </p:nvSpPr>
        <p:spPr>
          <a:xfrm>
            <a:off x="10820399" y="5892799"/>
            <a:ext cx="7315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1" name="Text 29"/>
          <p:cNvSpPr/>
          <p:nvPr/>
        </p:nvSpPr>
        <p:spPr>
          <a:xfrm>
            <a:off x="731520" y="932927"/>
            <a:ext cx="10820400" cy="8846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0" indent="0">
              <a:lnSpc>
                <a:spcPct val="100000"/>
              </a:lnSpc>
              <a:spcBef>
                <a:spcPts val="1000"/>
              </a:spcBef>
              <a:buNone/>
            </a:pPr>
            <a:r>
              <a:rPr lang="en-US" sz="3600" b="1" dirty="0">
                <a:solidFill>
                  <a:srgbClr val="0F0529"/>
                </a:solidFill>
                <a:latin typeface="Urbanist Semibold" pitchFamily="34" charset="0"/>
                <a:ea typeface="Urbanist Semibold" pitchFamily="34" charset="-122"/>
                <a:cs typeface="Urbanist Semibold" pitchFamily="34" charset="-120"/>
              </a:rPr>
              <a:t>PESTEL Analysis</a:t>
            </a:r>
            <a:endParaRPr lang="en-US" sz="3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Slide 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SlideSpeak</dc:creator>
  <cp:lastModifiedBy>SlideSpeak</cp:lastModifiedBy>
  <cp:revision>1</cp:revision>
  <dcterms:created xsi:type="dcterms:W3CDTF">2025-07-11T16:50:33Z</dcterms:created>
  <dcterms:modified xsi:type="dcterms:W3CDTF">2025-07-11T16:50:33Z</dcterms:modified>
</cp:coreProperties>
</file>