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640080" y="1164617"/>
            <a:ext cx="10881360" cy="10672"/>
          </a:xfrm>
          <a:custGeom>
            <a:avLst/>
            <a:gdLst/>
            <a:ahLst/>
            <a:cxnLst/>
            <a:rect l="l" t="t" r="r" b="b"/>
            <a:pathLst>
              <a:path w="10881360" h="10672">
                <a:moveTo>
                  <a:pt x="0" y="0"/>
                </a:moveTo>
                <a:lnTo>
                  <a:pt x="10881360" y="0"/>
                </a:lnTo>
              </a:path>
            </a:pathLst>
          </a:custGeom>
          <a:noFill/>
          <a:ln w="25400">
            <a:solidFill>
              <a:srgbClr val="EAECF0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749390" y="6318000"/>
            <a:ext cx="108375" cy="5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800" dirty="0">
                <a:solidFill>
                  <a:srgbClr val="80808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 /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40079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30079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P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2476841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2566841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9" name="Text 7"/>
          <p:cNvSpPr/>
          <p:nvPr/>
        </p:nvSpPr>
        <p:spPr>
          <a:xfrm>
            <a:off x="4313603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403603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6150365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240365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T</a:t>
            </a:r>
            <a:endParaRPr lang="en-US" sz="4400" dirty="0"/>
          </a:p>
        </p:txBody>
      </p:sp>
      <p:sp>
        <p:nvSpPr>
          <p:cNvPr id="13" name="Text 11"/>
          <p:cNvSpPr/>
          <p:nvPr/>
        </p:nvSpPr>
        <p:spPr>
          <a:xfrm>
            <a:off x="7987127" y="1438418"/>
            <a:ext cx="1737360" cy="1188720"/>
          </a:xfrm>
          <a:prstGeom prst="rect">
            <a:avLst/>
          </a:prstGeom>
          <a:solidFill>
            <a:srgbClr val="1570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077127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</a:t>
            </a:r>
            <a:endParaRPr lang="en-US" sz="4400" dirty="0"/>
          </a:p>
        </p:txBody>
      </p:sp>
      <p:sp>
        <p:nvSpPr>
          <p:cNvPr id="15" name="Text 13"/>
          <p:cNvSpPr/>
          <p:nvPr/>
        </p:nvSpPr>
        <p:spPr>
          <a:xfrm>
            <a:off x="9823890" y="1438418"/>
            <a:ext cx="1737360" cy="1188720"/>
          </a:xfrm>
          <a:prstGeom prst="rect">
            <a:avLst/>
          </a:prstGeom>
          <a:solidFill>
            <a:srgbClr val="08387A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913890" y="1485218"/>
            <a:ext cx="155736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L</a:t>
            </a:r>
            <a:endParaRPr lang="en-US" sz="4400" dirty="0"/>
          </a:p>
        </p:txBody>
      </p:sp>
      <p:sp>
        <p:nvSpPr>
          <p:cNvPr id="17" name="Text 15"/>
          <p:cNvSpPr/>
          <p:nvPr/>
        </p:nvSpPr>
        <p:spPr>
          <a:xfrm>
            <a:off x="730079" y="2928527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2583263" y="2928527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436447" y="2928527"/>
            <a:ext cx="1465919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289631" y="2928527"/>
            <a:ext cx="1465918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142815" y="2928527"/>
            <a:ext cx="1465918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570EF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9995999" y="2928527"/>
            <a:ext cx="1435441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8387A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40079" y="1"/>
            <a:ext cx="10915441" cy="1034799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Figtree SemiBold" pitchFamily="34" charset="0"/>
                <a:ea typeface="Figtree SemiBold" pitchFamily="34" charset="-122"/>
                <a:cs typeface="Figtree SemiBold" pitchFamily="34" charset="-120"/>
              </a:rPr>
              <a:t>PESTEL Analysis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857765" y="6309360"/>
            <a:ext cx="787738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430891" y="6308725"/>
            <a:ext cx="287113" cy="5492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40079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Government stability and policy changes significantly influence market dynamics.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Trade regulations and tariffs impact international business operations.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2493263" y="3370706"/>
            <a:ext cx="1629498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growth rates and inflation levels determine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Currency exchange rates affect the cost of imports and exports.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313602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Education levels and lifestyle changes influence workforce availability.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150364" y="3370706"/>
            <a:ext cx="1645921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Advancements in technology drive innovation and operational efficiency.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Adoption of digital tools transforms customer engagement strategies.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7987127" y="3370706"/>
            <a:ext cx="16459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Climate change and sustainability concerns affect resource availability.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Environmental regulations shape production and operational practices.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9823888" y="3370706"/>
            <a:ext cx="1645919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Compliance with labor laws ensures fair workplace practices.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Intellectual property rights protect innovation and competitive advantage.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11009743" y="6137907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2025-07-11T16:50:17Z</dcterms:created>
  <dcterms:modified xsi:type="dcterms:W3CDTF">2025-07-11T16:50:17Z</dcterms:modified>
</cp:coreProperties>
</file>