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24A3B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3" name="Text 1"/>
          <p:cNvSpPr/>
          <p:nvPr/>
        </p:nvSpPr>
        <p:spPr>
          <a:xfrm>
            <a:off x="737884" y="6508085"/>
            <a:ext cx="576072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Comprehensive PESTEL Analysis for Strategic Business Insights</a:t>
            </a:r>
            <a:endParaRPr lang="en-US" sz="800" dirty="0"/>
          </a:p>
        </p:txBody>
      </p:sp>
      <p:sp>
        <p:nvSpPr>
          <p:cNvPr id="4" name="Text 2"/>
          <p:cNvSpPr/>
          <p:nvPr/>
        </p:nvSpPr>
        <p:spPr>
          <a:xfrm>
            <a:off x="457200" y="6508085"/>
            <a:ext cx="1828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marL="0" indent="0">
              <a:lnSpc>
                <a:spcPct val="90000"/>
              </a:lnSpc>
              <a:spcBef>
                <a:spcPts val="1000"/>
              </a:spcBef>
              <a:buNone/>
            </a:pPr>
            <a:r>
              <a:rPr lang="en-US" sz="800" dirty="0">
                <a:solidFill>
                  <a:srgbClr val="80808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1</a:t>
            </a:r>
            <a:endParaRPr lang="en-US" sz="800" dirty="0"/>
          </a:p>
        </p:txBody>
      </p:sp>
      <p:sp>
        <p:nvSpPr>
          <p:cNvPr id="5" name="Text 3"/>
          <p:cNvSpPr/>
          <p:nvPr/>
        </p:nvSpPr>
        <p:spPr>
          <a:xfrm>
            <a:off x="356840" y="1428750"/>
            <a:ext cx="6790720" cy="90805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90000"/>
              </a:lnSpc>
              <a:buNone/>
            </a:pPr>
            <a:r>
              <a:rPr lang="en-US" sz="4400" dirty="0">
                <a:solidFill>
                  <a:srgbClr val="FFFFFF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PESTEL Analysis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356840" y="2813538"/>
            <a:ext cx="1084300" cy="1371600"/>
          </a:xfrm>
          <a:prstGeom prst="rect">
            <a:avLst/>
          </a:prstGeom>
          <a:solidFill>
            <a:srgbClr val="24947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446840" y="2860338"/>
            <a:ext cx="9043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P</a:t>
            </a:r>
            <a:endParaRPr lang="en-US" sz="3600" dirty="0"/>
          </a:p>
        </p:txBody>
      </p:sp>
      <p:sp>
        <p:nvSpPr>
          <p:cNvPr id="8" name="Text 6"/>
          <p:cNvSpPr/>
          <p:nvPr/>
        </p:nvSpPr>
        <p:spPr>
          <a:xfrm>
            <a:off x="1441140" y="2813538"/>
            <a:ext cx="2573300" cy="1371600"/>
          </a:xfrm>
          <a:prstGeom prst="rect">
            <a:avLst/>
          </a:prstGeom>
          <a:solidFill>
            <a:srgbClr val="CBF2E8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267200" y="2813538"/>
            <a:ext cx="1084300" cy="1371600"/>
          </a:xfrm>
          <a:prstGeom prst="rect">
            <a:avLst/>
          </a:prstGeom>
          <a:solidFill>
            <a:srgbClr val="FE7AB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4357200" y="2860338"/>
            <a:ext cx="9043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E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5351500" y="2813538"/>
            <a:ext cx="2573300" cy="1371600"/>
          </a:xfrm>
          <a:prstGeom prst="rect">
            <a:avLst/>
          </a:prstGeom>
          <a:solidFill>
            <a:srgbClr val="FFE4E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8177560" y="2813538"/>
            <a:ext cx="1084300" cy="1371600"/>
          </a:xfrm>
          <a:prstGeom prst="rect">
            <a:avLst/>
          </a:prstGeom>
          <a:solidFill>
            <a:srgbClr val="3ACE5D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8267560" y="2860338"/>
            <a:ext cx="9043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S</a:t>
            </a:r>
            <a:endParaRPr lang="en-US" sz="3600" dirty="0"/>
          </a:p>
        </p:txBody>
      </p:sp>
      <p:sp>
        <p:nvSpPr>
          <p:cNvPr id="14" name="Text 12"/>
          <p:cNvSpPr/>
          <p:nvPr/>
        </p:nvSpPr>
        <p:spPr>
          <a:xfrm>
            <a:off x="1592300" y="2954489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Podkova Bold" pitchFamily="34" charset="0"/>
                <a:ea typeface="Podkova Bold" pitchFamily="34" charset="-122"/>
                <a:cs typeface="Podkova Bold" pitchFamily="34" charset="-120"/>
              </a:rPr>
              <a:t>Political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261860" y="2813538"/>
            <a:ext cx="2573300" cy="1371600"/>
          </a:xfrm>
          <a:prstGeom prst="rect">
            <a:avLst/>
          </a:prstGeom>
          <a:solidFill>
            <a:srgbClr val="D8F5DF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356840" y="4521201"/>
            <a:ext cx="1084300" cy="1371600"/>
          </a:xfrm>
          <a:prstGeom prst="rect">
            <a:avLst/>
          </a:prstGeom>
          <a:solidFill>
            <a:srgbClr val="FF6E01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7" name="Text 15"/>
          <p:cNvSpPr/>
          <p:nvPr/>
        </p:nvSpPr>
        <p:spPr>
          <a:xfrm>
            <a:off x="446840" y="4568001"/>
            <a:ext cx="9043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T</a:t>
            </a:r>
            <a:endParaRPr lang="en-US" sz="3600" dirty="0"/>
          </a:p>
        </p:txBody>
      </p:sp>
      <p:sp>
        <p:nvSpPr>
          <p:cNvPr id="18" name="Text 16"/>
          <p:cNvSpPr/>
          <p:nvPr/>
        </p:nvSpPr>
        <p:spPr>
          <a:xfrm>
            <a:off x="1441140" y="4521201"/>
            <a:ext cx="2573300" cy="1371600"/>
          </a:xfrm>
          <a:prstGeom prst="rect">
            <a:avLst/>
          </a:prstGeom>
          <a:solidFill>
            <a:srgbClr val="FFE2CC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4267200" y="4521201"/>
            <a:ext cx="1084300" cy="1371600"/>
          </a:xfrm>
          <a:prstGeom prst="rect">
            <a:avLst/>
          </a:prstGeom>
          <a:solidFill>
            <a:srgbClr val="A02B93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4357200" y="4568001"/>
            <a:ext cx="9043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E</a:t>
            </a:r>
            <a:endParaRPr lang="en-US" sz="3600" dirty="0"/>
          </a:p>
        </p:txBody>
      </p:sp>
      <p:sp>
        <p:nvSpPr>
          <p:cNvPr id="21" name="Text 19"/>
          <p:cNvSpPr/>
          <p:nvPr/>
        </p:nvSpPr>
        <p:spPr>
          <a:xfrm>
            <a:off x="5351500" y="4521201"/>
            <a:ext cx="2573300" cy="1371600"/>
          </a:xfrm>
          <a:prstGeom prst="rect">
            <a:avLst/>
          </a:prstGeom>
          <a:solidFill>
            <a:srgbClr val="F2CFEE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2" name="Text 20"/>
          <p:cNvSpPr/>
          <p:nvPr/>
        </p:nvSpPr>
        <p:spPr>
          <a:xfrm>
            <a:off x="8177560" y="4521201"/>
            <a:ext cx="1084300" cy="1371600"/>
          </a:xfrm>
          <a:prstGeom prst="rect">
            <a:avLst/>
          </a:prstGeom>
          <a:solidFill>
            <a:srgbClr val="0E2841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8267560" y="4568001"/>
            <a:ext cx="904300" cy="127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marL="0" indent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FFFFFF"/>
                </a:solidFill>
                <a:latin typeface="Forum" pitchFamily="34" charset="0"/>
                <a:ea typeface="Forum" pitchFamily="34" charset="-122"/>
                <a:cs typeface="Forum" pitchFamily="34" charset="-120"/>
              </a:rPr>
              <a:t>L</a:t>
            </a:r>
            <a:endParaRPr lang="en-US" sz="3600" dirty="0"/>
          </a:p>
        </p:txBody>
      </p:sp>
      <p:sp>
        <p:nvSpPr>
          <p:cNvPr id="24" name="Text 22"/>
          <p:cNvSpPr/>
          <p:nvPr/>
        </p:nvSpPr>
        <p:spPr>
          <a:xfrm>
            <a:off x="9261860" y="4521201"/>
            <a:ext cx="2573300" cy="1371600"/>
          </a:xfrm>
          <a:prstGeom prst="rect">
            <a:avLst/>
          </a:prstGeom>
          <a:solidFill>
            <a:srgbClr val="CBF2E8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5" name="Text 23"/>
          <p:cNvSpPr/>
          <p:nvPr/>
        </p:nvSpPr>
        <p:spPr>
          <a:xfrm>
            <a:off x="11094720" y="1"/>
            <a:ext cx="1097280" cy="1097280"/>
          </a:xfrm>
          <a:prstGeom prst="rect">
            <a:avLst/>
          </a:prstGeom>
          <a:solidFill>
            <a:srgbClr val="FE7AB0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6" name="Text 24"/>
          <p:cNvSpPr/>
          <p:nvPr/>
        </p:nvSpPr>
        <p:spPr>
          <a:xfrm>
            <a:off x="7968342" y="359440"/>
            <a:ext cx="3866818" cy="1977359"/>
          </a:xfrm>
          <a:prstGeom prst="rect">
            <a:avLst/>
          </a:prstGeom>
          <a:solidFill>
            <a:srgbClr val="249477"/>
          </a:solidFill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1592300" y="3334298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Government stability and policy changes significantly influence market dynamics.</a:t>
            </a:r>
            <a:endParaRPr lang="en-US" sz="9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Trade regulations and tariffs impact international business operations.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5495150" y="2954489"/>
            <a:ext cx="228600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Podkova Bold" pitchFamily="34" charset="0"/>
                <a:ea typeface="Podkova Bold" pitchFamily="34" charset="-122"/>
                <a:cs typeface="Podkova Bold" pitchFamily="34" charset="-120"/>
              </a:rPr>
              <a:t>Economic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5495150" y="3334298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Economic growth rates and inflation levels determine consumer purchasing power.</a:t>
            </a:r>
            <a:endParaRPr lang="en-US" sz="9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Currency exchange rates affect the cost of imports and exports.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9405510" y="2954489"/>
            <a:ext cx="228600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Podkova Bold" pitchFamily="34" charset="0"/>
                <a:ea typeface="Podkova Bold" pitchFamily="34" charset="-122"/>
                <a:cs typeface="Podkova Bold" pitchFamily="34" charset="-120"/>
              </a:rPr>
              <a:t>Social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9405510" y="3334298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Cultural trends and demographic shifts shape consumer preferences.</a:t>
            </a:r>
            <a:endParaRPr lang="en-US" sz="9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Education levels and lifestyle changes influence workforce capabilities.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1592300" y="4661876"/>
            <a:ext cx="228600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Podkova Bold" pitchFamily="34" charset="0"/>
                <a:ea typeface="Podkova Bold" pitchFamily="34" charset="-122"/>
                <a:cs typeface="Podkova Bold" pitchFamily="34" charset="-120"/>
              </a:rPr>
              <a:t>Technological</a:t>
            </a:r>
            <a:endParaRPr lang="en-US" sz="1600" dirty="0"/>
          </a:p>
        </p:txBody>
      </p:sp>
      <p:sp>
        <p:nvSpPr>
          <p:cNvPr id="33" name="Text 31"/>
          <p:cNvSpPr/>
          <p:nvPr/>
        </p:nvSpPr>
        <p:spPr>
          <a:xfrm>
            <a:off x="1592300" y="5041685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Advancements in technology drive innovation and operational efficiency.</a:t>
            </a:r>
            <a:endParaRPr lang="en-US" sz="9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The adoption of digital tools transforms customer engagement strategies.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495150" y="4661876"/>
            <a:ext cx="228600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Podkova Bold" pitchFamily="34" charset="0"/>
                <a:ea typeface="Podkova Bold" pitchFamily="34" charset="-122"/>
                <a:cs typeface="Podkova Bold" pitchFamily="34" charset="-120"/>
              </a:rPr>
              <a:t>Environmental</a:t>
            </a:r>
            <a:endParaRPr lang="en-US" sz="1600" dirty="0"/>
          </a:p>
        </p:txBody>
      </p:sp>
      <p:sp>
        <p:nvSpPr>
          <p:cNvPr id="35" name="Text 33"/>
          <p:cNvSpPr/>
          <p:nvPr/>
        </p:nvSpPr>
        <p:spPr>
          <a:xfrm>
            <a:off x="5495150" y="5041685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Climate change and sustainability concerns affect resource availability.</a:t>
            </a:r>
            <a:endParaRPr lang="en-US" sz="9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Environmental regulations shape production and waste management practices.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9405510" y="4661876"/>
            <a:ext cx="2286000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Podkova Bold" pitchFamily="34" charset="0"/>
                <a:ea typeface="Podkova Bold" pitchFamily="34" charset="-122"/>
                <a:cs typeface="Podkova Bold" pitchFamily="34" charset="-120"/>
              </a:rPr>
              <a:t>Legal</a:t>
            </a:r>
            <a:endParaRPr lang="en-US" sz="1600" dirty="0"/>
          </a:p>
        </p:txBody>
      </p:sp>
      <p:sp>
        <p:nvSpPr>
          <p:cNvPr id="37" name="Text 35"/>
          <p:cNvSpPr/>
          <p:nvPr/>
        </p:nvSpPr>
        <p:spPr>
          <a:xfrm>
            <a:off x="9405510" y="5041685"/>
            <a:ext cx="2286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Compliance with labor laws ensures fair workplace practices.</a:t>
            </a:r>
            <a:endParaRPr lang="en-US" sz="900" dirty="0"/>
          </a:p>
          <a:p>
            <a:pPr algn="l" marL="0" indent="0">
              <a:lnSpc>
                <a:spcPct val="12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Podkova Regular" pitchFamily="34" charset="0"/>
                <a:ea typeface="Podkova Regular" pitchFamily="34" charset="-122"/>
                <a:cs typeface="Podkova Regular" pitchFamily="34" charset="-120"/>
              </a:rPr>
              <a:t>Intellectual property rights protect innovation and business competitiveness.</a:t>
            </a:r>
            <a:endParaRPr lang="en-US" sz="900" dirty="0"/>
          </a:p>
        </p:txBody>
      </p:sp>
      <p:sp>
        <p:nvSpPr>
          <p:cNvPr id="38" name="Text 36"/>
          <p:cNvSpPr/>
          <p:nvPr/>
        </p:nvSpPr>
        <p:spPr>
          <a:xfrm>
            <a:off x="356841" y="4572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SlideSpeak</dc:creator>
  <cp:lastModifiedBy>SlideSpeak</cp:lastModifiedBy>
  <cp:revision>1</cp:revision>
  <dcterms:created xsi:type="dcterms:W3CDTF">2025-07-11T16:54:03Z</dcterms:created>
  <dcterms:modified xsi:type="dcterms:W3CDTF">2025-07-11T16:54:03Z</dcterms:modified>
</cp:coreProperties>
</file>