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0F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907314" y="1669143"/>
            <a:ext cx="6574972" cy="5188858"/>
          </a:xfrm>
          <a:custGeom>
            <a:avLst/>
            <a:gdLst/>
            <a:ahLst/>
            <a:cxnLst/>
            <a:rect l="l" t="t" r="r" b="b"/>
            <a:pathLst>
              <a:path w="6574972" h="5188858">
                <a:moveTo>
                  <a:pt x="4740489" y="761880"/>
                </a:moveTo>
                <a:cubicBezTo>
                  <a:pt x="3154277" y="2357661"/>
                  <a:pt x="1570958" y="4559813"/>
                  <a:pt x="0" y="5188858"/>
                </a:cubicBezTo>
                <a:lnTo>
                  <a:pt x="6574117" y="5188858"/>
                </a:lnTo>
                <a:cubicBezTo>
                  <a:pt x="6574117" y="3528838"/>
                  <a:pt x="6574972" y="1419360"/>
                  <a:pt x="6574972" y="259"/>
                </a:cubicBezTo>
                <a:cubicBezTo>
                  <a:pt x="6479043" y="259"/>
                  <a:pt x="5534483" y="-36945"/>
                  <a:pt x="4740489" y="761880"/>
                </a:cubicBezTo>
                <a:lnTo>
                  <a:pt x="4740489" y="761880"/>
                </a:lnTo>
              </a:path>
            </a:pathLst>
          </a:custGeom>
          <a:gradFill>
            <a:gsLst>
              <a:gs pos="0">
                <a:srgbClr val="f7f4ff">
                  <a:alpha val="100000"/>
                </a:srgbClr>
              </a:gs>
              <a:gs pos="52359">
                <a:srgbClr val="1590ff">
                  <a:alpha val="100000"/>
                </a:srgbClr>
              </a:gs>
              <a:gs pos="100000">
                <a:srgbClr val="359cfd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921500" y="2012952"/>
            <a:ext cx="5270500" cy="4845047"/>
          </a:xfrm>
          <a:custGeom>
            <a:avLst/>
            <a:gdLst/>
            <a:ahLst/>
            <a:cxnLst/>
            <a:rect l="l" t="t" r="r" b="b"/>
            <a:pathLst>
              <a:path w="5270500" h="4845047">
                <a:moveTo>
                  <a:pt x="3799978" y="711398"/>
                </a:moveTo>
                <a:cubicBezTo>
                  <a:pt x="2528470" y="2201444"/>
                  <a:pt x="1259281" y="4257682"/>
                  <a:pt x="0" y="4845047"/>
                </a:cubicBezTo>
                <a:lnTo>
                  <a:pt x="5269815" y="4845047"/>
                </a:lnTo>
                <a:cubicBezTo>
                  <a:pt x="5269815" y="3295020"/>
                  <a:pt x="5270500" y="1325314"/>
                  <a:pt x="5270500" y="242"/>
                </a:cubicBezTo>
                <a:cubicBezTo>
                  <a:pt x="5193603" y="242"/>
                  <a:pt x="4436443" y="-34497"/>
                  <a:pt x="3799978" y="711398"/>
                </a:cubicBezTo>
                <a:lnTo>
                  <a:pt x="3799978" y="711398"/>
                </a:lnTo>
              </a:path>
            </a:pathLst>
          </a:custGeom>
          <a:gradFill>
            <a:gsLst>
              <a:gs pos="0">
                <a:srgbClr val="ece5ff">
                  <a:alpha val="100000"/>
                </a:srgbClr>
              </a:gs>
              <a:gs pos="52359">
                <a:srgbClr val="1590ff">
                  <a:alpha val="100000"/>
                </a:srgbClr>
              </a:gs>
              <a:gs pos="100000">
                <a:srgbClr val="359cfd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327150" y="4375150"/>
            <a:ext cx="10864850" cy="2482850"/>
          </a:xfrm>
          <a:custGeom>
            <a:avLst/>
            <a:gdLst/>
            <a:ahLst/>
            <a:cxnLst/>
            <a:rect l="l" t="t" r="r" b="b"/>
            <a:pathLst>
              <a:path w="10864850" h="2482850">
                <a:moveTo>
                  <a:pt x="7516195" y="1130293"/>
                </a:moveTo>
                <a:cubicBezTo>
                  <a:pt x="5811717" y="1130293"/>
                  <a:pt x="5265215" y="355594"/>
                  <a:pt x="3837465" y="355594"/>
                </a:cubicBezTo>
                <a:cubicBezTo>
                  <a:pt x="1479249" y="355594"/>
                  <a:pt x="880487" y="1682205"/>
                  <a:pt x="0" y="2482850"/>
                </a:cubicBezTo>
                <a:lnTo>
                  <a:pt x="10864850" y="2482850"/>
                </a:lnTo>
                <a:lnTo>
                  <a:pt x="10864850" y="0"/>
                </a:lnTo>
                <a:cubicBezTo>
                  <a:pt x="10255006" y="402991"/>
                  <a:pt x="8831819" y="1130293"/>
                  <a:pt x="7516195" y="1130293"/>
                </a:cubicBezTo>
                <a:lnTo>
                  <a:pt x="7516195" y="1130293"/>
                </a:lnTo>
              </a:path>
            </a:pathLst>
          </a:custGeom>
          <a:gradFill>
            <a:gsLst>
              <a:gs pos="0">
                <a:srgbClr val="ff3d9a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4112674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0" y="3962400"/>
            <a:ext cx="12482286" cy="2895600"/>
          </a:xfrm>
          <a:custGeom>
            <a:avLst/>
            <a:gdLst/>
            <a:ahLst/>
            <a:cxnLst/>
            <a:rect l="l" t="t" r="r" b="b"/>
            <a:pathLst>
              <a:path w="12482286" h="2895600">
                <a:moveTo>
                  <a:pt x="8635121" y="1318193"/>
                </a:moveTo>
                <a:cubicBezTo>
                  <a:pt x="6676900" y="1318193"/>
                  <a:pt x="6049041" y="414708"/>
                  <a:pt x="4408743" y="414708"/>
                </a:cubicBezTo>
                <a:cubicBezTo>
                  <a:pt x="1699463" y="414708"/>
                  <a:pt x="1011564" y="1961856"/>
                  <a:pt x="0" y="2895600"/>
                </a:cubicBezTo>
                <a:lnTo>
                  <a:pt x="12482286" y="2895600"/>
                </a:lnTo>
                <a:lnTo>
                  <a:pt x="12482286" y="0"/>
                </a:lnTo>
                <a:cubicBezTo>
                  <a:pt x="11781655" y="469985"/>
                  <a:pt x="10146601" y="1318193"/>
                  <a:pt x="8635121" y="1318193"/>
                </a:cubicBezTo>
              </a:path>
            </a:pathLst>
          </a:custGeom>
          <a:gradFill>
            <a:gsLst>
              <a:gs pos="0">
                <a:srgbClr val="ff3d9a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4112674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48640" y="6495651"/>
            <a:ext cx="6207291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A6A6A6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Comprehensive PESTEL Analysis for Strategic Business Insights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54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48639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E4DA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38639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2A00A3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2397945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7748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2487945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E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4247251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E4DA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337251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2A00A3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S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6096557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7748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186557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T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7945863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E4DA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8035863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2A00A3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E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9795167" y="1678562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7748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9885167" y="1725362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L</a:t>
            </a:r>
            <a:endParaRPr lang="en-US" sz="4400" dirty="0"/>
          </a:p>
        </p:txBody>
      </p:sp>
      <p:sp>
        <p:nvSpPr>
          <p:cNvPr id="21" name="Text 19"/>
          <p:cNvSpPr/>
          <p:nvPr/>
        </p:nvSpPr>
        <p:spPr>
          <a:xfrm>
            <a:off x="684359" y="316867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524521" y="316867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364683" y="316867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204845" y="316867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045007" y="316867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885167" y="3168671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8640" y="1153655"/>
            <a:ext cx="1879591" cy="61837"/>
          </a:xfrm>
          <a:prstGeom prst="rect">
            <a:avLst/>
          </a:prstGeom>
          <a:solidFill>
            <a:srgbClr val="7748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9795168" y="3610850"/>
            <a:ext cx="1554479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Intellectual property laws protect innovation and competitive advantage.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Labor laws and industry standards ensure ethical business practices.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942579" y="3610850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Climate change and resource scarcity necessitate sustainable practices.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Environmental regulations impose compliance requirements on industries.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089988" y="3610850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Advancements in technology drive innovation and efficiency.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Adoption of digital tools transforms customer engagement strategies.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237397" y="3610850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Cultural trends and demographic shifts shape consumer preferences.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Social attitudes towards sustainability influence brand perception.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2401229" y="3610850"/>
            <a:ext cx="153805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Economic growth rates and inflation impact consumer purchasing power.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Currency exchange rates and taxation policies affect profitability.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48639" y="3610850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91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Government policies and regulations significantly influence market dynamics.</a:t>
            </a:r>
            <a:endParaRPr lang="en-US" sz="1191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91" dirty="0">
                <a:solidFill>
                  <a:srgbClr val="000000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Political stability and trade agreements are crucial for business operations.</a:t>
            </a:r>
            <a:endParaRPr lang="en-US" sz="1191" dirty="0"/>
          </a:p>
        </p:txBody>
      </p:sp>
      <p:sp>
        <p:nvSpPr>
          <p:cNvPr id="34" name="Text 32"/>
          <p:cNvSpPr/>
          <p:nvPr/>
        </p:nvSpPr>
        <p:spPr>
          <a:xfrm>
            <a:off x="548640" y="0"/>
            <a:ext cx="11094720" cy="11305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PESTEL Analysis</a:t>
            </a:r>
            <a:endParaRPr lang="en-US" sz="2800" dirty="0"/>
          </a:p>
        </p:txBody>
      </p:sp>
      <p:sp>
        <p:nvSpPr>
          <p:cNvPr id="35" name="Text 33"/>
          <p:cNvSpPr/>
          <p:nvPr/>
        </p:nvSpPr>
        <p:spPr>
          <a:xfrm>
            <a:off x="11094658" y="24271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2025-07-11T16:51:40Z</dcterms:created>
  <dcterms:modified xsi:type="dcterms:W3CDTF">2025-07-11T16:51:40Z</dcterms:modified>
</cp:coreProperties>
</file>