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notesMasterIdLst>
    <p:notesMasterId r:id="rId16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2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e9454d21d8a0546dc09f0421522a14e1775b3e16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45984ba7831b82cd3730457e9160acfd879aac62.png"/><Relationship Id="rId2" Type="http://schemas.openxmlformats.org/officeDocument/2006/relationships/image" Target="../media/d4cf24b7843f0f2833e7e72f5942480d78ddd41b.jp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45984ba7831b82cd3730457e9160acfd879aac62.png"/><Relationship Id="rId2" Type="http://schemas.openxmlformats.org/officeDocument/2006/relationships/image" Target="../media/3cebd889b9f24bd505d3deb4ba182c2a23f2b057.jp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45984ba7831b82cd3730457e9160acfd879aac62.png"/><Relationship Id="rId2" Type="http://schemas.openxmlformats.org/officeDocument/2006/relationships/image" Target="../media/3ed2b831d756fa4c934e6c76b3ed5a727c979faf.jp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45984ba7831b82cd3730457e9160acfd879aac62.png"/><Relationship Id="rId2" Type="http://schemas.openxmlformats.org/officeDocument/2006/relationships/image" Target="../media/bba7e00a2377b1aa1355e025829c5856561b572e.jp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45984ba7831b82cd3730457e9160acfd879aac62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45984ba7831b82cd3730457e9160acfd879aac62.png"/><Relationship Id="rId2" Type="http://schemas.openxmlformats.org/officeDocument/2006/relationships/image" Target="../media/b560f9db57b3f13857aff9d55e2741cbef99e600.jp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45984ba7831b82cd3730457e9160acfd879aac62.png"/><Relationship Id="rId2" Type="http://schemas.openxmlformats.org/officeDocument/2006/relationships/image" Target="../media/5111378452b595b9eb11ccdbc76d8101fd0a0122.jp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45984ba7831b82cd3730457e9160acfd879aac62.png"/><Relationship Id="rId2" Type="http://schemas.openxmlformats.org/officeDocument/2006/relationships/image" Target="../media/c48e037cd2c041146e60f210d0328d30d52a02b7.jp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45984ba7831b82cd3730457e9160acfd879aac62.png"/><Relationship Id="rId2" Type="http://schemas.openxmlformats.org/officeDocument/2006/relationships/image" Target="../media/fbd56dde5acc8b9c1a1082fd238cbef7984b93fe.jp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45984ba7831b82cd3730457e9160acfd879aac62.png"/><Relationship Id="rId2" Type="http://schemas.openxmlformats.org/officeDocument/2006/relationships/image" Target="../media/404e281f33ce6bdd02f80db63cabd3cd681fad2f.jp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45984ba7831b82cd3730457e9160acfd879aac62.png"/><Relationship Id="rId2" Type="http://schemas.openxmlformats.org/officeDocument/2006/relationships/image" Target="../media/792f9ca69b7fa785c99008501a673ec6fad8ab56.jp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570E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4" name="Tex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</a:path>
            </a:pathLst>
          </a:custGeom>
          <a:blipFill>
            <a:blip r:embed="rId1"/>
            <a:srcRect/>
            <a:stretch>
              <a:fillRect l="0" r="0" t="-9028" b="-9028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5" name="Text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50000"/>
            </a:srgbClr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6" name="Text 4"/>
          <p:cNvSpPr/>
          <p:nvPr/>
        </p:nvSpPr>
        <p:spPr>
          <a:xfrm>
            <a:off x="731519" y="5473446"/>
            <a:ext cx="10728960" cy="9525"/>
          </a:xfrm>
          <a:prstGeom prst="rect">
            <a:avLst/>
          </a:prstGeom>
          <a:solidFill>
            <a:srgbClr val="FFFFFF">
              <a:alpha val="50000"/>
            </a:srgbClr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7" name="Text 5"/>
          <p:cNvSpPr/>
          <p:nvPr/>
        </p:nvSpPr>
        <p:spPr>
          <a:xfrm>
            <a:off x="731520" y="1723241"/>
            <a:ext cx="10728960" cy="3529224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marL="0" indent="0">
              <a:lnSpc>
                <a:spcPct val="90000"/>
              </a:lnSpc>
              <a:buNone/>
            </a:pPr>
            <a:r>
              <a:rPr lang="en-US" sz="4800" dirty="0">
                <a:solidFill>
                  <a:srgbClr val="FFFFFF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Maximizing Business Growth Through Strategic Social Media</a:t>
            </a:r>
            <a:endParaRPr lang="en-US" sz="4800" dirty="0"/>
          </a:p>
        </p:txBody>
      </p:sp>
      <p:sp>
        <p:nvSpPr>
          <p:cNvPr id="8" name="Text 6"/>
          <p:cNvSpPr/>
          <p:nvPr/>
        </p:nvSpPr>
        <p:spPr>
          <a:xfrm>
            <a:off x="731520" y="395836"/>
            <a:ext cx="1097280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9" name="Text 7"/>
          <p:cNvSpPr/>
          <p:nvPr/>
        </p:nvSpPr>
        <p:spPr>
          <a:xfrm>
            <a:off x="731520" y="5712716"/>
            <a:ext cx="10728960" cy="8233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1600" dirty="0">
                <a:solidFill>
                  <a:srgbClr val="FFFFFF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Comprehensive Approaches to Audience Engagement, Content Strategy, and Analytics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0" y="0"/>
            <a:ext cx="536759" cy="6858000"/>
          </a:xfrm>
          <a:prstGeom prst="rect">
            <a:avLst/>
          </a:prstGeom>
          <a:solidFill>
            <a:srgbClr val="1570E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4" name="Text 2"/>
          <p:cNvSpPr/>
          <p:nvPr/>
        </p:nvSpPr>
        <p:spPr>
          <a:xfrm>
            <a:off x="0" y="0"/>
            <a:ext cx="536757" cy="6858000"/>
          </a:xfrm>
          <a:prstGeom prst="rect">
            <a:avLst/>
          </a:prstGeom>
          <a:blipFill>
            <a:blip r:embed="rId1"/>
            <a:srcRect l="0" t="0" r="80488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5" name="Text 3"/>
          <p:cNvSpPr/>
          <p:nvPr/>
        </p:nvSpPr>
        <p:spPr>
          <a:xfrm>
            <a:off x="3672646" y="1292938"/>
            <a:ext cx="3840480" cy="2286000"/>
          </a:xfrm>
          <a:prstGeom prst="rect">
            <a:avLst/>
          </a:prstGeom>
          <a:solidFill>
            <a:srgbClr val="0E2841">
              <a:alpha val="3000"/>
            </a:srgbClr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6" name="Text 4"/>
          <p:cNvSpPr/>
          <p:nvPr/>
        </p:nvSpPr>
        <p:spPr>
          <a:xfrm>
            <a:off x="7696006" y="1292938"/>
            <a:ext cx="3840480" cy="2286000"/>
          </a:xfrm>
          <a:prstGeom prst="rect">
            <a:avLst/>
          </a:prstGeom>
          <a:solidFill>
            <a:srgbClr val="0E2841">
              <a:alpha val="3000"/>
            </a:srgbClr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7" name="Text 5"/>
          <p:cNvSpPr/>
          <p:nvPr/>
        </p:nvSpPr>
        <p:spPr>
          <a:xfrm>
            <a:off x="3672646" y="1164795"/>
            <a:ext cx="7863840" cy="45719"/>
          </a:xfrm>
          <a:custGeom>
            <a:avLst/>
            <a:gdLst/>
            <a:ahLst/>
            <a:cxnLst/>
            <a:rect l="l" t="t" r="r" b="b"/>
            <a:pathLst>
              <a:path w="7863840" h="45719">
                <a:moveTo>
                  <a:pt x="0" y="0"/>
                </a:moveTo>
                <a:lnTo>
                  <a:pt x="7863840" y="0"/>
                </a:lnTo>
              </a:path>
            </a:pathLst>
          </a:custGeom>
          <a:noFill/>
          <a:ln w="25400">
            <a:solidFill>
              <a:srgbClr val="EAECF0"/>
            </a:solidFill>
          </a:ln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8" name="Text 6"/>
          <p:cNvSpPr/>
          <p:nvPr/>
        </p:nvSpPr>
        <p:spPr>
          <a:xfrm>
            <a:off x="3781957" y="6318000"/>
            <a:ext cx="108375" cy="5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marL="0" indent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0808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 /</a:t>
            </a:r>
            <a:endParaRPr lang="en-US" sz="800" dirty="0"/>
          </a:p>
        </p:txBody>
      </p:sp>
      <p:sp>
        <p:nvSpPr>
          <p:cNvPr id="9" name="Text 7"/>
          <p:cNvSpPr/>
          <p:nvPr/>
        </p:nvSpPr>
        <p:spPr>
          <a:xfrm>
            <a:off x="3672646" y="3802600"/>
            <a:ext cx="3840480" cy="2286000"/>
          </a:xfrm>
          <a:prstGeom prst="rect">
            <a:avLst/>
          </a:prstGeom>
          <a:solidFill>
            <a:srgbClr val="0E2841">
              <a:alpha val="3000"/>
            </a:srgbClr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0" name="Text 8"/>
          <p:cNvSpPr/>
          <p:nvPr/>
        </p:nvSpPr>
        <p:spPr>
          <a:xfrm>
            <a:off x="7696006" y="3802600"/>
            <a:ext cx="3840480" cy="2286000"/>
          </a:xfrm>
          <a:prstGeom prst="rect">
            <a:avLst/>
          </a:prstGeom>
          <a:solidFill>
            <a:srgbClr val="0E2841">
              <a:alpha val="3000"/>
            </a:srgbClr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1" name="Text 9"/>
          <p:cNvSpPr/>
          <p:nvPr/>
        </p:nvSpPr>
        <p:spPr>
          <a:xfrm>
            <a:off x="0" y="0"/>
            <a:ext cx="3291840" cy="6858000"/>
          </a:xfrm>
          <a:prstGeom prst="rect">
            <a:avLst/>
          </a:prstGeom>
          <a:blipFill>
            <a:blip r:embed="rId2"/>
            <a:srcRect/>
            <a:stretch>
              <a:fillRect l="-106311" r="-106311" t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2" name="Text 10"/>
          <p:cNvSpPr/>
          <p:nvPr/>
        </p:nvSpPr>
        <p:spPr>
          <a:xfrm>
            <a:off x="3672646" y="1"/>
            <a:ext cx="7863840" cy="1034799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2400" dirty="0">
                <a:solidFill>
                  <a:srgbClr val="000000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Leveraging Influencer Partnerships for Authentic Reach</a:t>
            </a:r>
            <a:endParaRPr lang="en-US" sz="2400" dirty="0"/>
          </a:p>
        </p:txBody>
      </p:sp>
      <p:sp>
        <p:nvSpPr>
          <p:cNvPr id="13" name="Text 11"/>
          <p:cNvSpPr/>
          <p:nvPr/>
        </p:nvSpPr>
        <p:spPr>
          <a:xfrm>
            <a:off x="3463458" y="6308725"/>
            <a:ext cx="287113" cy="5492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800" dirty="0">
                <a:solidFill>
                  <a:srgbClr val="00000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10</a:t>
            </a:r>
            <a:endParaRPr lang="en-US" sz="800" dirty="0"/>
          </a:p>
        </p:txBody>
      </p:sp>
      <p:sp>
        <p:nvSpPr>
          <p:cNvPr id="14" name="Text 12"/>
          <p:cNvSpPr/>
          <p:nvPr/>
        </p:nvSpPr>
        <p:spPr>
          <a:xfrm>
            <a:off x="3890333" y="6309360"/>
            <a:ext cx="700845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800" dirty="0">
                <a:solidFill>
                  <a:srgbClr val="80808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Maximizing Business Growth Through Strategic Social Media</a:t>
            </a:r>
            <a:endParaRPr lang="en-US" sz="800" dirty="0"/>
          </a:p>
        </p:txBody>
      </p:sp>
      <p:sp>
        <p:nvSpPr>
          <p:cNvPr id="15" name="Text 13"/>
          <p:cNvSpPr/>
          <p:nvPr/>
        </p:nvSpPr>
        <p:spPr>
          <a:xfrm>
            <a:off x="7878886" y="4855030"/>
            <a:ext cx="3474720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050" dirty="0">
                <a:solidFill>
                  <a:srgbClr val="00000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Maintain transparent communication with influencers.</a:t>
            </a:r>
            <a:endParaRPr lang="en-US" sz="1050" dirty="0"/>
          </a:p>
          <a:p>
            <a:pPr algn="l"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050" dirty="0">
                <a:solidFill>
                  <a:srgbClr val="00000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Nurturing these relationships leads to authentic and impactful endorsements.</a:t>
            </a:r>
            <a:endParaRPr lang="en-US" sz="1050" dirty="0"/>
          </a:p>
        </p:txBody>
      </p:sp>
      <p:sp>
        <p:nvSpPr>
          <p:cNvPr id="16" name="Text 14"/>
          <p:cNvSpPr/>
          <p:nvPr/>
        </p:nvSpPr>
        <p:spPr>
          <a:xfrm>
            <a:off x="7878886" y="4382026"/>
            <a:ext cx="34747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Fostering Long-Term Relationships</a:t>
            </a:r>
            <a:endParaRPr lang="en-US" sz="1400" dirty="0"/>
          </a:p>
        </p:txBody>
      </p:sp>
      <p:sp>
        <p:nvSpPr>
          <p:cNvPr id="17" name="Text 15"/>
          <p:cNvSpPr/>
          <p:nvPr/>
        </p:nvSpPr>
        <p:spPr>
          <a:xfrm>
            <a:off x="7878886" y="3957324"/>
            <a:ext cx="365760" cy="312381"/>
          </a:xfrm>
          <a:custGeom>
            <a:avLst/>
            <a:gdLst/>
            <a:ahLst/>
            <a:cxnLst/>
            <a:rect l="l" t="t" r="r" b="b"/>
            <a:pathLst>
              <a:path w="365760" h="312381">
                <a:moveTo>
                  <a:pt x="161307" y="303881"/>
                </a:moveTo>
                <a:lnTo>
                  <a:pt x="159523" y="302238"/>
                </a:lnTo>
                <a:lnTo>
                  <a:pt x="34363" y="186010"/>
                </a:lnTo>
                <a:cubicBezTo>
                  <a:pt x="12432" y="165649"/>
                  <a:pt x="0" y="137076"/>
                  <a:pt x="0" y="107143"/>
                </a:cubicBezTo>
                <a:lnTo>
                  <a:pt x="0" y="104785"/>
                </a:lnTo>
                <a:cubicBezTo>
                  <a:pt x="0" y="54492"/>
                  <a:pt x="35720" y="11346"/>
                  <a:pt x="85153" y="1915"/>
                </a:cubicBezTo>
                <a:cubicBezTo>
                  <a:pt x="113298" y="-3514"/>
                  <a:pt x="142087" y="2986"/>
                  <a:pt x="165020" y="19130"/>
                </a:cubicBezTo>
                <a:cubicBezTo>
                  <a:pt x="171450" y="23703"/>
                  <a:pt x="177448" y="28989"/>
                  <a:pt x="182880" y="35062"/>
                </a:cubicBezTo>
                <a:cubicBezTo>
                  <a:pt x="185879" y="31632"/>
                  <a:pt x="189094" y="28489"/>
                  <a:pt x="192525" y="25559"/>
                </a:cubicBezTo>
                <a:cubicBezTo>
                  <a:pt x="195169" y="23272"/>
                  <a:pt x="197883" y="21129"/>
                  <a:pt x="200740" y="19130"/>
                </a:cubicBezTo>
                <a:lnTo>
                  <a:pt x="200740" y="19130"/>
                </a:lnTo>
                <a:cubicBezTo>
                  <a:pt x="223673" y="2986"/>
                  <a:pt x="252462" y="-3514"/>
                  <a:pt x="280607" y="1843"/>
                </a:cubicBezTo>
                <a:cubicBezTo>
                  <a:pt x="330043" y="11274"/>
                  <a:pt x="365760" y="54492"/>
                  <a:pt x="365760" y="104785"/>
                </a:cubicBezTo>
                <a:lnTo>
                  <a:pt x="365760" y="107143"/>
                </a:lnTo>
                <a:cubicBezTo>
                  <a:pt x="365760" y="137076"/>
                  <a:pt x="353331" y="165649"/>
                  <a:pt x="331397" y="186010"/>
                </a:cubicBezTo>
                <a:lnTo>
                  <a:pt x="206237" y="302238"/>
                </a:lnTo>
                <a:lnTo>
                  <a:pt x="204452" y="303881"/>
                </a:lnTo>
                <a:cubicBezTo>
                  <a:pt x="198593" y="309310"/>
                  <a:pt x="190879" y="312381"/>
                  <a:pt x="182880" y="312381"/>
                </a:cubicBezTo>
                <a:cubicBezTo>
                  <a:pt x="174881" y="312381"/>
                  <a:pt x="167163" y="309382"/>
                  <a:pt x="161307" y="303881"/>
                </a:cubicBezTo>
                <a:lnTo>
                  <a:pt x="161307" y="303881"/>
                </a:lnTo>
                <a:moveTo>
                  <a:pt x="170806" y="72994"/>
                </a:moveTo>
                <a:cubicBezTo>
                  <a:pt x="170521" y="72778"/>
                  <a:pt x="170305" y="72494"/>
                  <a:pt x="170093" y="72207"/>
                </a:cubicBezTo>
                <a:lnTo>
                  <a:pt x="157376" y="57918"/>
                </a:lnTo>
                <a:lnTo>
                  <a:pt x="157302" y="57847"/>
                </a:lnTo>
                <a:lnTo>
                  <a:pt x="157302" y="57847"/>
                </a:lnTo>
                <a:cubicBezTo>
                  <a:pt x="140799" y="39344"/>
                  <a:pt x="115869" y="30913"/>
                  <a:pt x="91579" y="35558"/>
                </a:cubicBezTo>
                <a:cubicBezTo>
                  <a:pt x="58287" y="41915"/>
                  <a:pt x="34286" y="70920"/>
                  <a:pt x="34286" y="104782"/>
                </a:cubicBezTo>
                <a:lnTo>
                  <a:pt x="34286" y="107140"/>
                </a:lnTo>
                <a:cubicBezTo>
                  <a:pt x="34286" y="127501"/>
                  <a:pt x="42787" y="147003"/>
                  <a:pt x="57717" y="160860"/>
                </a:cubicBezTo>
                <a:lnTo>
                  <a:pt x="182876" y="277088"/>
                </a:lnTo>
                <a:lnTo>
                  <a:pt x="308036" y="160860"/>
                </a:lnTo>
                <a:cubicBezTo>
                  <a:pt x="322966" y="147000"/>
                  <a:pt x="331466" y="127498"/>
                  <a:pt x="331466" y="107140"/>
                </a:cubicBezTo>
                <a:lnTo>
                  <a:pt x="331466" y="104782"/>
                </a:lnTo>
                <a:cubicBezTo>
                  <a:pt x="331466" y="70992"/>
                  <a:pt x="307461" y="41918"/>
                  <a:pt x="274243" y="35558"/>
                </a:cubicBezTo>
                <a:cubicBezTo>
                  <a:pt x="249953" y="30916"/>
                  <a:pt x="224950" y="39416"/>
                  <a:pt x="208520" y="57847"/>
                </a:cubicBezTo>
                <a:cubicBezTo>
                  <a:pt x="208520" y="57847"/>
                  <a:pt x="208520" y="57847"/>
                  <a:pt x="208447" y="57918"/>
                </a:cubicBezTo>
                <a:cubicBezTo>
                  <a:pt x="208373" y="57990"/>
                  <a:pt x="208447" y="57918"/>
                  <a:pt x="208373" y="57990"/>
                </a:cubicBezTo>
                <a:lnTo>
                  <a:pt x="195656" y="72279"/>
                </a:lnTo>
                <a:cubicBezTo>
                  <a:pt x="195440" y="72563"/>
                  <a:pt x="195155" y="72778"/>
                  <a:pt x="194943" y="73066"/>
                </a:cubicBezTo>
                <a:cubicBezTo>
                  <a:pt x="191728" y="76280"/>
                  <a:pt x="187371" y="78067"/>
                  <a:pt x="182869" y="78067"/>
                </a:cubicBezTo>
                <a:cubicBezTo>
                  <a:pt x="178370" y="78067"/>
                  <a:pt x="174010" y="76280"/>
                  <a:pt x="170795" y="73066"/>
                </a:cubicBezTo>
                <a:lnTo>
                  <a:pt x="170806" y="72994"/>
                </a:lnTo>
              </a:path>
            </a:pathLst>
          </a:custGeom>
          <a:solidFill>
            <a:srgbClr val="1570E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8" name="Text 16"/>
          <p:cNvSpPr/>
          <p:nvPr/>
        </p:nvSpPr>
        <p:spPr>
          <a:xfrm>
            <a:off x="3855526" y="4855030"/>
            <a:ext cx="3474720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050" dirty="0">
                <a:solidFill>
                  <a:srgbClr val="00000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Define specific partnership objectives and deliverables.</a:t>
            </a:r>
            <a:endParaRPr lang="en-US" sz="1050" dirty="0"/>
          </a:p>
          <a:p>
            <a:pPr algn="l"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050" dirty="0">
                <a:solidFill>
                  <a:srgbClr val="00000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This clarity ensures mutual understanding and successful outcomes.</a:t>
            </a:r>
            <a:endParaRPr lang="en-US" sz="1050" dirty="0"/>
          </a:p>
        </p:txBody>
      </p:sp>
      <p:sp>
        <p:nvSpPr>
          <p:cNvPr id="19" name="Text 17"/>
          <p:cNvSpPr/>
          <p:nvPr/>
        </p:nvSpPr>
        <p:spPr>
          <a:xfrm>
            <a:off x="3855526" y="4382026"/>
            <a:ext cx="34747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Establishing Clear Goals</a:t>
            </a:r>
            <a:endParaRPr lang="en-US" sz="1400" dirty="0"/>
          </a:p>
        </p:txBody>
      </p:sp>
      <p:sp>
        <p:nvSpPr>
          <p:cNvPr id="20" name="Text 18"/>
          <p:cNvSpPr/>
          <p:nvPr/>
        </p:nvSpPr>
        <p:spPr>
          <a:xfrm>
            <a:off x="3901246" y="3930634"/>
            <a:ext cx="274320" cy="365760"/>
          </a:xfrm>
          <a:custGeom>
            <a:avLst/>
            <a:gdLst/>
            <a:ahLst/>
            <a:cxnLst/>
            <a:rect l="l" t="t" r="r" b="b"/>
            <a:pathLst>
              <a:path w="274320" h="365760">
                <a:moveTo>
                  <a:pt x="200026" y="45720"/>
                </a:moveTo>
                <a:lnTo>
                  <a:pt x="228602" y="45720"/>
                </a:lnTo>
                <a:cubicBezTo>
                  <a:pt x="253820" y="45720"/>
                  <a:pt x="274323" y="66221"/>
                  <a:pt x="274323" y="91440"/>
                </a:cubicBezTo>
                <a:lnTo>
                  <a:pt x="274323" y="320040"/>
                </a:lnTo>
                <a:cubicBezTo>
                  <a:pt x="274323" y="345259"/>
                  <a:pt x="253820" y="365760"/>
                  <a:pt x="228602" y="365760"/>
                </a:cubicBezTo>
                <a:lnTo>
                  <a:pt x="45721" y="365760"/>
                </a:lnTo>
                <a:cubicBezTo>
                  <a:pt x="20503" y="365760"/>
                  <a:pt x="0" y="345259"/>
                  <a:pt x="0" y="320040"/>
                </a:cubicBezTo>
                <a:lnTo>
                  <a:pt x="0" y="91440"/>
                </a:lnTo>
                <a:cubicBezTo>
                  <a:pt x="0" y="66221"/>
                  <a:pt x="20503" y="45720"/>
                  <a:pt x="45721" y="45720"/>
                </a:cubicBezTo>
                <a:lnTo>
                  <a:pt x="74297" y="45720"/>
                </a:lnTo>
                <a:lnTo>
                  <a:pt x="81155" y="45720"/>
                </a:lnTo>
                <a:cubicBezTo>
                  <a:pt x="86441" y="19645"/>
                  <a:pt x="109517" y="0"/>
                  <a:pt x="137163" y="0"/>
                </a:cubicBezTo>
                <a:cubicBezTo>
                  <a:pt x="164809" y="0"/>
                  <a:pt x="187885" y="19645"/>
                  <a:pt x="193171" y="45720"/>
                </a:cubicBezTo>
                <a:lnTo>
                  <a:pt x="200026" y="45720"/>
                </a:lnTo>
                <a:moveTo>
                  <a:pt x="45721" y="80010"/>
                </a:moveTo>
                <a:cubicBezTo>
                  <a:pt x="39434" y="80010"/>
                  <a:pt x="34290" y="85153"/>
                  <a:pt x="34290" y="91440"/>
                </a:cubicBezTo>
                <a:lnTo>
                  <a:pt x="34290" y="320040"/>
                </a:lnTo>
                <a:cubicBezTo>
                  <a:pt x="34290" y="326327"/>
                  <a:pt x="39434" y="331470"/>
                  <a:pt x="45721" y="331470"/>
                </a:cubicBezTo>
                <a:lnTo>
                  <a:pt x="228602" y="331470"/>
                </a:lnTo>
                <a:cubicBezTo>
                  <a:pt x="234889" y="331470"/>
                  <a:pt x="240033" y="326327"/>
                  <a:pt x="240033" y="320040"/>
                </a:cubicBezTo>
                <a:lnTo>
                  <a:pt x="240033" y="91440"/>
                </a:lnTo>
                <a:cubicBezTo>
                  <a:pt x="240033" y="85153"/>
                  <a:pt x="234889" y="80010"/>
                  <a:pt x="228602" y="80010"/>
                </a:cubicBezTo>
                <a:lnTo>
                  <a:pt x="217171" y="80010"/>
                </a:lnTo>
                <a:lnTo>
                  <a:pt x="217171" y="97157"/>
                </a:lnTo>
                <a:cubicBezTo>
                  <a:pt x="217171" y="106659"/>
                  <a:pt x="209528" y="114304"/>
                  <a:pt x="200026" y="114304"/>
                </a:cubicBezTo>
                <a:lnTo>
                  <a:pt x="137160" y="114304"/>
                </a:lnTo>
                <a:lnTo>
                  <a:pt x="74294" y="114304"/>
                </a:lnTo>
                <a:cubicBezTo>
                  <a:pt x="64792" y="114304"/>
                  <a:pt x="57149" y="106659"/>
                  <a:pt x="57149" y="97160"/>
                </a:cubicBezTo>
                <a:lnTo>
                  <a:pt x="57149" y="80017"/>
                </a:lnTo>
                <a:lnTo>
                  <a:pt x="45721" y="80010"/>
                </a:lnTo>
                <a:moveTo>
                  <a:pt x="137160" y="74297"/>
                </a:moveTo>
                <a:cubicBezTo>
                  <a:pt x="146630" y="74297"/>
                  <a:pt x="154305" y="66619"/>
                  <a:pt x="154305" y="57154"/>
                </a:cubicBezTo>
                <a:cubicBezTo>
                  <a:pt x="154305" y="47684"/>
                  <a:pt x="146630" y="40010"/>
                  <a:pt x="137160" y="40010"/>
                </a:cubicBezTo>
                <a:cubicBezTo>
                  <a:pt x="127690" y="40010"/>
                  <a:pt x="120015" y="47688"/>
                  <a:pt x="120015" y="57157"/>
                </a:cubicBezTo>
                <a:cubicBezTo>
                  <a:pt x="120015" y="66627"/>
                  <a:pt x="127690" y="74304"/>
                  <a:pt x="137160" y="74304"/>
                </a:cubicBezTo>
                <a:lnTo>
                  <a:pt x="137160" y="74297"/>
                </a:lnTo>
              </a:path>
            </a:pathLst>
          </a:custGeom>
          <a:solidFill>
            <a:srgbClr val="1570E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21" name="Text 19"/>
          <p:cNvSpPr/>
          <p:nvPr/>
        </p:nvSpPr>
        <p:spPr>
          <a:xfrm>
            <a:off x="7878886" y="2345368"/>
            <a:ext cx="3474720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050" dirty="0">
                <a:solidFill>
                  <a:srgbClr val="00000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Choose influencers whose audience aligns closely with your target market.</a:t>
            </a:r>
            <a:endParaRPr lang="en-US" sz="1050" dirty="0"/>
          </a:p>
          <a:p>
            <a:pPr algn="l"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050" dirty="0">
                <a:solidFill>
                  <a:srgbClr val="00000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This ensures that the partnership resonates with the intended demographic.</a:t>
            </a:r>
            <a:endParaRPr lang="en-US" sz="1050" dirty="0"/>
          </a:p>
        </p:txBody>
      </p:sp>
      <p:sp>
        <p:nvSpPr>
          <p:cNvPr id="22" name="Text 20"/>
          <p:cNvSpPr/>
          <p:nvPr/>
        </p:nvSpPr>
        <p:spPr>
          <a:xfrm>
            <a:off x="7878886" y="1872364"/>
            <a:ext cx="34747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Selecting the Right Influencers</a:t>
            </a:r>
            <a:endParaRPr lang="en-US" sz="1400" dirty="0"/>
          </a:p>
        </p:txBody>
      </p:sp>
      <p:sp>
        <p:nvSpPr>
          <p:cNvPr id="23" name="Text 21"/>
          <p:cNvSpPr/>
          <p:nvPr/>
        </p:nvSpPr>
        <p:spPr>
          <a:xfrm>
            <a:off x="7878886" y="1499347"/>
            <a:ext cx="365760" cy="220463"/>
          </a:xfrm>
          <a:custGeom>
            <a:avLst/>
            <a:gdLst/>
            <a:ahLst/>
            <a:cxnLst/>
            <a:rect l="l" t="t" r="r" b="b"/>
            <a:pathLst>
              <a:path w="365760" h="220463">
                <a:moveTo>
                  <a:pt x="155561" y="344"/>
                </a:moveTo>
                <a:lnTo>
                  <a:pt x="126359" y="29549"/>
                </a:lnTo>
                <a:cubicBezTo>
                  <a:pt x="117614" y="31950"/>
                  <a:pt x="109501" y="36350"/>
                  <a:pt x="102643" y="42408"/>
                </a:cubicBezTo>
                <a:lnTo>
                  <a:pt x="87442" y="55953"/>
                </a:lnTo>
                <a:cubicBezTo>
                  <a:pt x="81612" y="61154"/>
                  <a:pt x="74011" y="64011"/>
                  <a:pt x="66181" y="64011"/>
                </a:cubicBezTo>
                <a:lnTo>
                  <a:pt x="54864" y="64011"/>
                </a:lnTo>
                <a:lnTo>
                  <a:pt x="54864" y="137163"/>
                </a:lnTo>
                <a:cubicBezTo>
                  <a:pt x="66521" y="137507"/>
                  <a:pt x="77611" y="142249"/>
                  <a:pt x="85895" y="150536"/>
                </a:cubicBezTo>
                <a:lnTo>
                  <a:pt x="106239" y="170881"/>
                </a:lnTo>
                <a:lnTo>
                  <a:pt x="110240" y="174882"/>
                </a:lnTo>
                <a:lnTo>
                  <a:pt x="110240" y="174882"/>
                </a:lnTo>
                <a:lnTo>
                  <a:pt x="125672" y="190312"/>
                </a:lnTo>
                <a:cubicBezTo>
                  <a:pt x="129216" y="193855"/>
                  <a:pt x="135046" y="193855"/>
                  <a:pt x="138586" y="190312"/>
                </a:cubicBezTo>
                <a:cubicBezTo>
                  <a:pt x="139559" y="189340"/>
                  <a:pt x="140302" y="188198"/>
                  <a:pt x="140701" y="186997"/>
                </a:cubicBezTo>
                <a:cubicBezTo>
                  <a:pt x="142303" y="182596"/>
                  <a:pt x="146015" y="179280"/>
                  <a:pt x="150587" y="178253"/>
                </a:cubicBezTo>
                <a:cubicBezTo>
                  <a:pt x="155159" y="177223"/>
                  <a:pt x="159958" y="178597"/>
                  <a:pt x="163275" y="181968"/>
                </a:cubicBezTo>
                <a:lnTo>
                  <a:pt x="169449" y="188026"/>
                </a:lnTo>
                <a:cubicBezTo>
                  <a:pt x="176080" y="194655"/>
                  <a:pt x="186823" y="194655"/>
                  <a:pt x="193396" y="188026"/>
                </a:cubicBezTo>
                <a:cubicBezTo>
                  <a:pt x="196483" y="184939"/>
                  <a:pt x="198140" y="180998"/>
                  <a:pt x="198311" y="176939"/>
                </a:cubicBezTo>
                <a:cubicBezTo>
                  <a:pt x="198538" y="171910"/>
                  <a:pt x="201512" y="167452"/>
                  <a:pt x="206084" y="165281"/>
                </a:cubicBezTo>
                <a:cubicBezTo>
                  <a:pt x="210656" y="163109"/>
                  <a:pt x="215970" y="163566"/>
                  <a:pt x="220027" y="166480"/>
                </a:cubicBezTo>
                <a:cubicBezTo>
                  <a:pt x="225400" y="170310"/>
                  <a:pt x="232887" y="169796"/>
                  <a:pt x="237686" y="164994"/>
                </a:cubicBezTo>
                <a:cubicBezTo>
                  <a:pt x="243059" y="159622"/>
                  <a:pt x="243059" y="150935"/>
                  <a:pt x="237686" y="145620"/>
                </a:cubicBezTo>
                <a:lnTo>
                  <a:pt x="194365" y="102301"/>
                </a:lnTo>
                <a:lnTo>
                  <a:pt x="173904" y="121162"/>
                </a:lnTo>
                <a:cubicBezTo>
                  <a:pt x="158301" y="135565"/>
                  <a:pt x="134358" y="135792"/>
                  <a:pt x="118470" y="121675"/>
                </a:cubicBezTo>
                <a:cubicBezTo>
                  <a:pt x="100354" y="105560"/>
                  <a:pt x="99951" y="77442"/>
                  <a:pt x="117555" y="60810"/>
                </a:cubicBezTo>
                <a:lnTo>
                  <a:pt x="157617" y="22977"/>
                </a:lnTo>
                <a:cubicBezTo>
                  <a:pt x="173275" y="8232"/>
                  <a:pt x="193963" y="2"/>
                  <a:pt x="215509" y="2"/>
                </a:cubicBezTo>
                <a:cubicBezTo>
                  <a:pt x="236142" y="2"/>
                  <a:pt x="256087" y="7604"/>
                  <a:pt x="271460" y="21261"/>
                </a:cubicBezTo>
                <a:lnTo>
                  <a:pt x="288661" y="36577"/>
                </a:lnTo>
                <a:lnTo>
                  <a:pt x="310892" y="36577"/>
                </a:lnTo>
                <a:lnTo>
                  <a:pt x="333752" y="36577"/>
                </a:lnTo>
                <a:lnTo>
                  <a:pt x="356612" y="36577"/>
                </a:lnTo>
                <a:cubicBezTo>
                  <a:pt x="361641" y="36577"/>
                  <a:pt x="365756" y="40691"/>
                  <a:pt x="365756" y="45722"/>
                </a:cubicBezTo>
                <a:lnTo>
                  <a:pt x="365756" y="164593"/>
                </a:lnTo>
                <a:cubicBezTo>
                  <a:pt x="365756" y="174708"/>
                  <a:pt x="357585" y="182880"/>
                  <a:pt x="347468" y="182880"/>
                </a:cubicBezTo>
                <a:lnTo>
                  <a:pt x="329180" y="182880"/>
                </a:lnTo>
                <a:cubicBezTo>
                  <a:pt x="322436" y="182880"/>
                  <a:pt x="316492" y="179223"/>
                  <a:pt x="313350" y="173736"/>
                </a:cubicBezTo>
                <a:lnTo>
                  <a:pt x="264829" y="173736"/>
                </a:lnTo>
                <a:cubicBezTo>
                  <a:pt x="262886" y="177565"/>
                  <a:pt x="260315" y="181223"/>
                  <a:pt x="257115" y="184424"/>
                </a:cubicBezTo>
                <a:cubicBezTo>
                  <a:pt x="247341" y="194197"/>
                  <a:pt x="233797" y="198026"/>
                  <a:pt x="221109" y="195910"/>
                </a:cubicBezTo>
                <a:cubicBezTo>
                  <a:pt x="219054" y="200081"/>
                  <a:pt x="216252" y="203968"/>
                  <a:pt x="212766" y="207453"/>
                </a:cubicBezTo>
                <a:cubicBezTo>
                  <a:pt x="197163" y="223055"/>
                  <a:pt x="172763" y="224599"/>
                  <a:pt x="155389" y="212083"/>
                </a:cubicBezTo>
                <a:cubicBezTo>
                  <a:pt x="141044" y="223970"/>
                  <a:pt x="119669" y="223227"/>
                  <a:pt x="106242" y="209739"/>
                </a:cubicBezTo>
                <a:lnTo>
                  <a:pt x="90869" y="194309"/>
                </a:lnTo>
                <a:lnTo>
                  <a:pt x="86868" y="190308"/>
                </a:lnTo>
                <a:lnTo>
                  <a:pt x="66521" y="169964"/>
                </a:lnTo>
                <a:cubicBezTo>
                  <a:pt x="63379" y="166820"/>
                  <a:pt x="59264" y="164992"/>
                  <a:pt x="54864" y="164648"/>
                </a:cubicBezTo>
                <a:cubicBezTo>
                  <a:pt x="54864" y="174706"/>
                  <a:pt x="46634" y="182878"/>
                  <a:pt x="36576" y="182878"/>
                </a:cubicBezTo>
                <a:lnTo>
                  <a:pt x="18288" y="182878"/>
                </a:lnTo>
                <a:cubicBezTo>
                  <a:pt x="8171" y="182878"/>
                  <a:pt x="0" y="174706"/>
                  <a:pt x="0" y="164591"/>
                </a:cubicBezTo>
                <a:lnTo>
                  <a:pt x="0" y="45720"/>
                </a:lnTo>
                <a:cubicBezTo>
                  <a:pt x="0" y="40691"/>
                  <a:pt x="4115" y="36575"/>
                  <a:pt x="9144" y="36575"/>
                </a:cubicBezTo>
                <a:lnTo>
                  <a:pt x="32004" y="36575"/>
                </a:lnTo>
                <a:lnTo>
                  <a:pt x="54864" y="36575"/>
                </a:lnTo>
                <a:lnTo>
                  <a:pt x="66181" y="36575"/>
                </a:lnTo>
                <a:cubicBezTo>
                  <a:pt x="67325" y="36575"/>
                  <a:pt x="68408" y="36176"/>
                  <a:pt x="69209" y="35433"/>
                </a:cubicBezTo>
                <a:lnTo>
                  <a:pt x="84355" y="21945"/>
                </a:lnTo>
                <a:cubicBezTo>
                  <a:pt x="100299" y="7829"/>
                  <a:pt x="120818" y="0"/>
                  <a:pt x="142134" y="0"/>
                </a:cubicBezTo>
                <a:lnTo>
                  <a:pt x="148019" y="0"/>
                </a:lnTo>
                <a:cubicBezTo>
                  <a:pt x="150532" y="0"/>
                  <a:pt x="153107" y="115"/>
                  <a:pt x="155561" y="344"/>
                </a:cubicBezTo>
                <a:lnTo>
                  <a:pt x="155561" y="344"/>
                </a:lnTo>
                <a:moveTo>
                  <a:pt x="310896" y="146304"/>
                </a:moveTo>
                <a:lnTo>
                  <a:pt x="310896" y="64007"/>
                </a:lnTo>
                <a:lnTo>
                  <a:pt x="283464" y="64007"/>
                </a:lnTo>
                <a:cubicBezTo>
                  <a:pt x="280092" y="64007"/>
                  <a:pt x="276833" y="62750"/>
                  <a:pt x="274378" y="60521"/>
                </a:cubicBezTo>
                <a:lnTo>
                  <a:pt x="253289" y="41776"/>
                </a:lnTo>
                <a:cubicBezTo>
                  <a:pt x="242887" y="32518"/>
                  <a:pt x="229456" y="27430"/>
                  <a:pt x="215513" y="27430"/>
                </a:cubicBezTo>
                <a:cubicBezTo>
                  <a:pt x="200996" y="27430"/>
                  <a:pt x="187053" y="32975"/>
                  <a:pt x="176479" y="42918"/>
                </a:cubicBezTo>
                <a:lnTo>
                  <a:pt x="136418" y="80751"/>
                </a:lnTo>
                <a:cubicBezTo>
                  <a:pt x="130532" y="86351"/>
                  <a:pt x="130646" y="95782"/>
                  <a:pt x="136703" y="101153"/>
                </a:cubicBezTo>
                <a:cubicBezTo>
                  <a:pt x="142017" y="105897"/>
                  <a:pt x="150075" y="105782"/>
                  <a:pt x="155276" y="100981"/>
                </a:cubicBezTo>
                <a:lnTo>
                  <a:pt x="196366" y="63033"/>
                </a:lnTo>
                <a:cubicBezTo>
                  <a:pt x="201910" y="57889"/>
                  <a:pt x="210597" y="58231"/>
                  <a:pt x="215740" y="63833"/>
                </a:cubicBezTo>
                <a:cubicBezTo>
                  <a:pt x="220882" y="69433"/>
                  <a:pt x="220542" y="78064"/>
                  <a:pt x="214939" y="83207"/>
                </a:cubicBezTo>
                <a:lnTo>
                  <a:pt x="214482" y="83663"/>
                </a:lnTo>
                <a:lnTo>
                  <a:pt x="257001" y="126184"/>
                </a:lnTo>
                <a:cubicBezTo>
                  <a:pt x="262718" y="131898"/>
                  <a:pt x="266431" y="138929"/>
                  <a:pt x="268087" y="146244"/>
                </a:cubicBezTo>
                <a:lnTo>
                  <a:pt x="310834" y="146244"/>
                </a:lnTo>
                <a:lnTo>
                  <a:pt x="310896" y="146304"/>
                </a:lnTo>
                <a:moveTo>
                  <a:pt x="36576" y="155448"/>
                </a:moveTo>
                <a:cubicBezTo>
                  <a:pt x="36576" y="150397"/>
                  <a:pt x="32483" y="146304"/>
                  <a:pt x="27432" y="146304"/>
                </a:cubicBezTo>
                <a:cubicBezTo>
                  <a:pt x="22381" y="146304"/>
                  <a:pt x="18288" y="150398"/>
                  <a:pt x="18288" y="155448"/>
                </a:cubicBezTo>
                <a:cubicBezTo>
                  <a:pt x="18288" y="160499"/>
                  <a:pt x="22381" y="164593"/>
                  <a:pt x="27432" y="164593"/>
                </a:cubicBezTo>
                <a:cubicBezTo>
                  <a:pt x="32483" y="164593"/>
                  <a:pt x="36576" y="160499"/>
                  <a:pt x="36576" y="155448"/>
                </a:cubicBezTo>
                <a:moveTo>
                  <a:pt x="338328" y="164593"/>
                </a:moveTo>
                <a:cubicBezTo>
                  <a:pt x="343379" y="164593"/>
                  <a:pt x="347472" y="160499"/>
                  <a:pt x="347472" y="155448"/>
                </a:cubicBezTo>
                <a:cubicBezTo>
                  <a:pt x="347472" y="150397"/>
                  <a:pt x="343379" y="146304"/>
                  <a:pt x="338328" y="146304"/>
                </a:cubicBezTo>
                <a:cubicBezTo>
                  <a:pt x="333277" y="146304"/>
                  <a:pt x="329184" y="150398"/>
                  <a:pt x="329184" y="155448"/>
                </a:cubicBezTo>
                <a:cubicBezTo>
                  <a:pt x="329184" y="160499"/>
                  <a:pt x="333277" y="164593"/>
                  <a:pt x="338328" y="164593"/>
                </a:cubicBezTo>
              </a:path>
            </a:pathLst>
          </a:custGeom>
          <a:solidFill>
            <a:srgbClr val="1570E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24" name="Text 22"/>
          <p:cNvSpPr/>
          <p:nvPr/>
        </p:nvSpPr>
        <p:spPr>
          <a:xfrm>
            <a:off x="3855526" y="2345368"/>
            <a:ext cx="3474720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050" dirty="0">
                <a:solidFill>
                  <a:srgbClr val="00000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Collaborating with influencers can significantly enhance a brand's credibility.</a:t>
            </a:r>
            <a:endParaRPr lang="en-US" sz="1050" dirty="0"/>
          </a:p>
          <a:p>
            <a:pPr algn="l"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050" dirty="0">
                <a:solidFill>
                  <a:srgbClr val="00000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This partnership also increases exposure to a wider audience.</a:t>
            </a:r>
            <a:endParaRPr lang="en-US" sz="1050" dirty="0"/>
          </a:p>
        </p:txBody>
      </p:sp>
      <p:sp>
        <p:nvSpPr>
          <p:cNvPr id="25" name="Text 23"/>
          <p:cNvSpPr/>
          <p:nvPr/>
        </p:nvSpPr>
        <p:spPr>
          <a:xfrm>
            <a:off x="3855526" y="1872364"/>
            <a:ext cx="34747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Boosting Brand Credibility and Exposure</a:t>
            </a:r>
            <a:endParaRPr lang="en-US" sz="1400" dirty="0"/>
          </a:p>
        </p:txBody>
      </p:sp>
      <p:sp>
        <p:nvSpPr>
          <p:cNvPr id="26" name="Text 24"/>
          <p:cNvSpPr/>
          <p:nvPr/>
        </p:nvSpPr>
        <p:spPr>
          <a:xfrm>
            <a:off x="3855526" y="1432148"/>
            <a:ext cx="365760" cy="354860"/>
          </a:xfrm>
          <a:custGeom>
            <a:avLst/>
            <a:gdLst/>
            <a:ahLst/>
            <a:cxnLst/>
            <a:rect l="l" t="t" r="r" b="b"/>
            <a:pathLst>
              <a:path w="365760" h="354860">
                <a:moveTo>
                  <a:pt x="182887" y="0"/>
                </a:moveTo>
                <a:cubicBezTo>
                  <a:pt x="189263" y="0"/>
                  <a:pt x="195085" y="3605"/>
                  <a:pt x="197858" y="9358"/>
                </a:cubicBezTo>
                <a:lnTo>
                  <a:pt x="245399" y="107285"/>
                </a:lnTo>
                <a:lnTo>
                  <a:pt x="351572" y="122948"/>
                </a:lnTo>
                <a:cubicBezTo>
                  <a:pt x="357808" y="123850"/>
                  <a:pt x="363006" y="128214"/>
                  <a:pt x="364948" y="134244"/>
                </a:cubicBezTo>
                <a:cubicBezTo>
                  <a:pt x="366890" y="140273"/>
                  <a:pt x="365295" y="146788"/>
                  <a:pt x="360859" y="151224"/>
                </a:cubicBezTo>
                <a:lnTo>
                  <a:pt x="283863" y="227597"/>
                </a:lnTo>
                <a:lnTo>
                  <a:pt x="302019" y="335431"/>
                </a:lnTo>
                <a:cubicBezTo>
                  <a:pt x="303058" y="341670"/>
                  <a:pt x="300494" y="347976"/>
                  <a:pt x="295296" y="351716"/>
                </a:cubicBezTo>
                <a:cubicBezTo>
                  <a:pt x="290099" y="355460"/>
                  <a:pt x="283307" y="355875"/>
                  <a:pt x="277762" y="352894"/>
                </a:cubicBezTo>
                <a:lnTo>
                  <a:pt x="182818" y="302163"/>
                </a:lnTo>
                <a:lnTo>
                  <a:pt x="88009" y="352823"/>
                </a:lnTo>
                <a:cubicBezTo>
                  <a:pt x="82395" y="355804"/>
                  <a:pt x="75603" y="355389"/>
                  <a:pt x="70475" y="351645"/>
                </a:cubicBezTo>
                <a:cubicBezTo>
                  <a:pt x="65347" y="347901"/>
                  <a:pt x="62713" y="341595"/>
                  <a:pt x="63752" y="335360"/>
                </a:cubicBezTo>
                <a:lnTo>
                  <a:pt x="81908" y="227526"/>
                </a:lnTo>
                <a:lnTo>
                  <a:pt x="4912" y="151224"/>
                </a:lnTo>
                <a:cubicBezTo>
                  <a:pt x="406" y="146788"/>
                  <a:pt x="-1115" y="140205"/>
                  <a:pt x="823" y="134244"/>
                </a:cubicBezTo>
                <a:cubicBezTo>
                  <a:pt x="2765" y="128282"/>
                  <a:pt x="7963" y="123917"/>
                  <a:pt x="14199" y="122948"/>
                </a:cubicBezTo>
                <a:lnTo>
                  <a:pt x="120372" y="107285"/>
                </a:lnTo>
                <a:lnTo>
                  <a:pt x="167913" y="9358"/>
                </a:lnTo>
                <a:cubicBezTo>
                  <a:pt x="170755" y="3605"/>
                  <a:pt x="176509" y="0"/>
                  <a:pt x="182884" y="0"/>
                </a:cubicBezTo>
                <a:lnTo>
                  <a:pt x="182887" y="0"/>
                </a:lnTo>
                <a:moveTo>
                  <a:pt x="182887" y="54751"/>
                </a:moveTo>
                <a:lnTo>
                  <a:pt x="146502" y="129737"/>
                </a:lnTo>
                <a:cubicBezTo>
                  <a:pt x="144077" y="134659"/>
                  <a:pt x="139431" y="138122"/>
                  <a:pt x="133956" y="138953"/>
                </a:cubicBezTo>
                <a:lnTo>
                  <a:pt x="51971" y="151011"/>
                </a:lnTo>
                <a:lnTo>
                  <a:pt x="111502" y="209989"/>
                </a:lnTo>
                <a:cubicBezTo>
                  <a:pt x="115313" y="213800"/>
                  <a:pt x="117116" y="219204"/>
                  <a:pt x="116213" y="224541"/>
                </a:cubicBezTo>
                <a:lnTo>
                  <a:pt x="102146" y="307497"/>
                </a:lnTo>
                <a:lnTo>
                  <a:pt x="175053" y="268548"/>
                </a:lnTo>
                <a:cubicBezTo>
                  <a:pt x="179972" y="265914"/>
                  <a:pt x="185865" y="265914"/>
                  <a:pt x="190715" y="268548"/>
                </a:cubicBezTo>
                <a:lnTo>
                  <a:pt x="263622" y="307497"/>
                </a:lnTo>
                <a:lnTo>
                  <a:pt x="249624" y="224609"/>
                </a:lnTo>
                <a:cubicBezTo>
                  <a:pt x="248724" y="219272"/>
                  <a:pt x="250454" y="213867"/>
                  <a:pt x="254335" y="210056"/>
                </a:cubicBezTo>
                <a:lnTo>
                  <a:pt x="313866" y="151078"/>
                </a:lnTo>
                <a:lnTo>
                  <a:pt x="231881" y="138949"/>
                </a:lnTo>
                <a:cubicBezTo>
                  <a:pt x="226475" y="138119"/>
                  <a:pt x="221764" y="134723"/>
                  <a:pt x="219335" y="129733"/>
                </a:cubicBezTo>
                <a:lnTo>
                  <a:pt x="182887" y="54751"/>
                </a:lnTo>
              </a:path>
            </a:pathLst>
          </a:custGeom>
          <a:solidFill>
            <a:srgbClr val="1570E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27" name="Text 25"/>
          <p:cNvSpPr/>
          <p:nvPr/>
        </p:nvSpPr>
        <p:spPr>
          <a:xfrm>
            <a:off x="11009743" y="6137907"/>
            <a:ext cx="54864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11655241" y="0"/>
            <a:ext cx="536759" cy="6858000"/>
          </a:xfrm>
          <a:prstGeom prst="rect">
            <a:avLst/>
          </a:prstGeom>
          <a:solidFill>
            <a:srgbClr val="1570E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4" name="Text 2"/>
          <p:cNvSpPr/>
          <p:nvPr/>
        </p:nvSpPr>
        <p:spPr>
          <a:xfrm>
            <a:off x="11655241" y="0"/>
            <a:ext cx="536757" cy="6858000"/>
          </a:xfrm>
          <a:prstGeom prst="rect">
            <a:avLst/>
          </a:prstGeom>
          <a:blipFill>
            <a:blip r:embed="rId1"/>
            <a:srcRect l="0" t="0" r="80488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5" name="Text 3"/>
          <p:cNvSpPr/>
          <p:nvPr/>
        </p:nvSpPr>
        <p:spPr>
          <a:xfrm>
            <a:off x="640079" y="1164795"/>
            <a:ext cx="7863840" cy="45719"/>
          </a:xfrm>
          <a:custGeom>
            <a:avLst/>
            <a:gdLst/>
            <a:ahLst/>
            <a:cxnLst/>
            <a:rect l="l" t="t" r="r" b="b"/>
            <a:pathLst>
              <a:path w="7863840" h="45719">
                <a:moveTo>
                  <a:pt x="0" y="0"/>
                </a:moveTo>
                <a:lnTo>
                  <a:pt x="7863840" y="0"/>
                </a:lnTo>
              </a:path>
            </a:pathLst>
          </a:custGeom>
          <a:noFill/>
          <a:ln w="25400">
            <a:solidFill>
              <a:srgbClr val="EAECF0"/>
            </a:solidFill>
          </a:ln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6" name="Text 4"/>
          <p:cNvSpPr/>
          <p:nvPr/>
        </p:nvSpPr>
        <p:spPr>
          <a:xfrm>
            <a:off x="749390" y="6318000"/>
            <a:ext cx="108375" cy="5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marL="0" indent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0808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 /</a:t>
            </a:r>
            <a:endParaRPr lang="en-US" sz="800" dirty="0"/>
          </a:p>
        </p:txBody>
      </p:sp>
      <p:sp>
        <p:nvSpPr>
          <p:cNvPr id="7" name="Text 5"/>
          <p:cNvSpPr/>
          <p:nvPr/>
        </p:nvSpPr>
        <p:spPr>
          <a:xfrm>
            <a:off x="8900160" y="0"/>
            <a:ext cx="3291840" cy="6858000"/>
          </a:xfrm>
          <a:prstGeom prst="rect">
            <a:avLst/>
          </a:prstGeom>
          <a:blipFill>
            <a:blip r:embed="rId2"/>
            <a:srcRect/>
            <a:stretch>
              <a:fillRect l="-106678" r="-106678" t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8" name="Text 6"/>
          <p:cNvSpPr/>
          <p:nvPr/>
        </p:nvSpPr>
        <p:spPr>
          <a:xfrm>
            <a:off x="640079" y="1"/>
            <a:ext cx="7863840" cy="1034799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2400" dirty="0">
                <a:solidFill>
                  <a:srgbClr val="000000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Data-Driven Strategy Through Monitoring and Analytics</a:t>
            </a:r>
            <a:endParaRPr lang="en-US" sz="2400" dirty="0"/>
          </a:p>
        </p:txBody>
      </p:sp>
      <p:sp>
        <p:nvSpPr>
          <p:cNvPr id="9" name="Text 7"/>
          <p:cNvSpPr/>
          <p:nvPr/>
        </p:nvSpPr>
        <p:spPr>
          <a:xfrm>
            <a:off x="430891" y="6308725"/>
            <a:ext cx="287113" cy="5492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800" dirty="0">
                <a:solidFill>
                  <a:srgbClr val="00000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11</a:t>
            </a:r>
            <a:endParaRPr lang="en-US" sz="800" dirty="0"/>
          </a:p>
        </p:txBody>
      </p:sp>
      <p:sp>
        <p:nvSpPr>
          <p:cNvPr id="10" name="Text 8"/>
          <p:cNvSpPr/>
          <p:nvPr/>
        </p:nvSpPr>
        <p:spPr>
          <a:xfrm>
            <a:off x="857765" y="6309360"/>
            <a:ext cx="7646153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800" dirty="0">
                <a:solidFill>
                  <a:srgbClr val="80808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Maximizing Business Growth Through Strategic Social Media</a:t>
            </a:r>
            <a:endParaRPr lang="en-US" sz="800" dirty="0"/>
          </a:p>
        </p:txBody>
      </p:sp>
      <p:sp>
        <p:nvSpPr>
          <p:cNvPr id="11" name="Text 9"/>
          <p:cNvSpPr/>
          <p:nvPr/>
        </p:nvSpPr>
        <p:spPr>
          <a:xfrm>
            <a:off x="11009743" y="6137907"/>
            <a:ext cx="54864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2" name="Text 10"/>
          <p:cNvSpPr/>
          <p:nvPr/>
        </p:nvSpPr>
        <p:spPr>
          <a:xfrm>
            <a:off x="640079" y="3951489"/>
            <a:ext cx="457200" cy="457200"/>
          </a:xfrm>
          <a:prstGeom prst="rect">
            <a:avLst/>
          </a:prstGeom>
          <a:solidFill>
            <a:srgbClr val="1570EF">
              <a:alpha val="10000"/>
            </a:srgbClr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3" name="Text 11"/>
          <p:cNvSpPr/>
          <p:nvPr/>
        </p:nvSpPr>
        <p:spPr>
          <a:xfrm>
            <a:off x="640079" y="3951489"/>
            <a:ext cx="45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marL="0" indent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70EF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03</a:t>
            </a:r>
            <a:endParaRPr lang="en-US" sz="1200" dirty="0"/>
          </a:p>
        </p:txBody>
      </p:sp>
      <p:sp>
        <p:nvSpPr>
          <p:cNvPr id="14" name="Text 12"/>
          <p:cNvSpPr/>
          <p:nvPr/>
        </p:nvSpPr>
        <p:spPr>
          <a:xfrm>
            <a:off x="643771" y="2779997"/>
            <a:ext cx="457200" cy="457200"/>
          </a:xfrm>
          <a:prstGeom prst="rect">
            <a:avLst/>
          </a:prstGeom>
          <a:solidFill>
            <a:srgbClr val="1570EF">
              <a:alpha val="10000"/>
            </a:srgbClr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5" name="Text 13"/>
          <p:cNvSpPr/>
          <p:nvPr/>
        </p:nvSpPr>
        <p:spPr>
          <a:xfrm>
            <a:off x="643771" y="2779997"/>
            <a:ext cx="45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marL="0" indent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70EF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02</a:t>
            </a:r>
            <a:endParaRPr lang="en-US" sz="1200" dirty="0"/>
          </a:p>
        </p:txBody>
      </p:sp>
      <p:sp>
        <p:nvSpPr>
          <p:cNvPr id="16" name="Text 14"/>
          <p:cNvSpPr/>
          <p:nvPr/>
        </p:nvSpPr>
        <p:spPr>
          <a:xfrm>
            <a:off x="640079" y="1594680"/>
            <a:ext cx="457200" cy="457200"/>
          </a:xfrm>
          <a:prstGeom prst="rect">
            <a:avLst/>
          </a:prstGeom>
          <a:solidFill>
            <a:srgbClr val="1570EF">
              <a:alpha val="10000"/>
            </a:srgbClr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7" name="Text 15"/>
          <p:cNvSpPr/>
          <p:nvPr/>
        </p:nvSpPr>
        <p:spPr>
          <a:xfrm>
            <a:off x="640079" y="1594680"/>
            <a:ext cx="45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marL="0" indent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70EF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01</a:t>
            </a:r>
            <a:endParaRPr lang="en-US" sz="1200" dirty="0"/>
          </a:p>
        </p:txBody>
      </p:sp>
      <p:sp>
        <p:nvSpPr>
          <p:cNvPr id="18" name="Text 16"/>
          <p:cNvSpPr/>
          <p:nvPr/>
        </p:nvSpPr>
        <p:spPr>
          <a:xfrm>
            <a:off x="640079" y="5063838"/>
            <a:ext cx="457200" cy="457200"/>
          </a:xfrm>
          <a:prstGeom prst="rect">
            <a:avLst/>
          </a:prstGeom>
          <a:solidFill>
            <a:srgbClr val="1570EF">
              <a:alpha val="10000"/>
            </a:srgbClr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9" name="Text 17"/>
          <p:cNvSpPr/>
          <p:nvPr/>
        </p:nvSpPr>
        <p:spPr>
          <a:xfrm>
            <a:off x="640079" y="5063838"/>
            <a:ext cx="45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marL="0" indent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70EF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04</a:t>
            </a:r>
            <a:endParaRPr lang="en-US" sz="1200" dirty="0"/>
          </a:p>
        </p:txBody>
      </p:sp>
      <p:sp>
        <p:nvSpPr>
          <p:cNvPr id="20" name="Text 18"/>
          <p:cNvSpPr/>
          <p:nvPr/>
        </p:nvSpPr>
        <p:spPr>
          <a:xfrm>
            <a:off x="1303243" y="5476633"/>
            <a:ext cx="68580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200" dirty="0">
                <a:solidFill>
                  <a:srgbClr val="00000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Data-driven decisions ensure alignment with audience behaviors and business objectives.</a:t>
            </a:r>
            <a:endParaRPr lang="en-US" sz="1200" dirty="0"/>
          </a:p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200" dirty="0">
                <a:solidFill>
                  <a:srgbClr val="00000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This approach keeps strategies relevant and effective in dynamic environments.</a:t>
            </a:r>
            <a:endParaRPr lang="en-US" sz="1200" dirty="0"/>
          </a:p>
        </p:txBody>
      </p:sp>
      <p:sp>
        <p:nvSpPr>
          <p:cNvPr id="21" name="Text 19"/>
          <p:cNvSpPr/>
          <p:nvPr/>
        </p:nvSpPr>
        <p:spPr>
          <a:xfrm>
            <a:off x="1303243" y="5060102"/>
            <a:ext cx="6858000" cy="3097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400" dirty="0">
                <a:solidFill>
                  <a:srgbClr val="000000"/>
                </a:solidFill>
                <a:latin typeface="Figtree Bold" pitchFamily="34" charset="0"/>
                <a:ea typeface="Figtree Bold" pitchFamily="34" charset="-122"/>
                <a:cs typeface="Figtree Bold" pitchFamily="34" charset="-120"/>
              </a:rPr>
              <a:t>Data-Driven Decision Making</a:t>
            </a:r>
            <a:endParaRPr lang="en-US" sz="1400" dirty="0"/>
          </a:p>
        </p:txBody>
      </p:sp>
      <p:sp>
        <p:nvSpPr>
          <p:cNvPr id="22" name="Text 20"/>
          <p:cNvSpPr/>
          <p:nvPr/>
        </p:nvSpPr>
        <p:spPr>
          <a:xfrm>
            <a:off x="1303243" y="4368513"/>
            <a:ext cx="68580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200" dirty="0">
                <a:solidFill>
                  <a:srgbClr val="00000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Analytics tools help gather insights and identify successful tactics.</a:t>
            </a:r>
            <a:endParaRPr lang="en-US" sz="1200" dirty="0"/>
          </a:p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200" dirty="0">
                <a:solidFill>
                  <a:srgbClr val="00000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They also uncover areas for improvement to optimize social media strategies.</a:t>
            </a:r>
            <a:endParaRPr lang="en-US" sz="1200" dirty="0"/>
          </a:p>
        </p:txBody>
      </p:sp>
      <p:sp>
        <p:nvSpPr>
          <p:cNvPr id="23" name="Text 21"/>
          <p:cNvSpPr/>
          <p:nvPr/>
        </p:nvSpPr>
        <p:spPr>
          <a:xfrm>
            <a:off x="1303243" y="3951983"/>
            <a:ext cx="6858000" cy="3097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400" dirty="0">
                <a:solidFill>
                  <a:srgbClr val="000000"/>
                </a:solidFill>
                <a:latin typeface="Figtree Bold" pitchFamily="34" charset="0"/>
                <a:ea typeface="Figtree Bold" pitchFamily="34" charset="-122"/>
                <a:cs typeface="Figtree Bold" pitchFamily="34" charset="-120"/>
              </a:rPr>
              <a:t>Utilizing Analytics Tools</a:t>
            </a:r>
            <a:endParaRPr lang="en-US" sz="1400" dirty="0"/>
          </a:p>
        </p:txBody>
      </p:sp>
      <p:sp>
        <p:nvSpPr>
          <p:cNvPr id="24" name="Text 22"/>
          <p:cNvSpPr/>
          <p:nvPr/>
        </p:nvSpPr>
        <p:spPr>
          <a:xfrm>
            <a:off x="1303243" y="3195479"/>
            <a:ext cx="68580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200" dirty="0">
                <a:solidFill>
                  <a:srgbClr val="00000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Focus on engagement rates, reach, impressions, and conversion metrics.</a:t>
            </a:r>
            <a:endParaRPr lang="en-US" sz="1200" dirty="0"/>
          </a:p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200" dirty="0">
                <a:solidFill>
                  <a:srgbClr val="00000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These indicators provide a clear picture of audience interaction and campaign success.</a:t>
            </a:r>
            <a:endParaRPr lang="en-US" sz="1200" dirty="0"/>
          </a:p>
        </p:txBody>
      </p:sp>
      <p:sp>
        <p:nvSpPr>
          <p:cNvPr id="25" name="Text 23"/>
          <p:cNvSpPr/>
          <p:nvPr/>
        </p:nvSpPr>
        <p:spPr>
          <a:xfrm>
            <a:off x="1303243" y="2778949"/>
            <a:ext cx="6858000" cy="3097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400" dirty="0">
                <a:solidFill>
                  <a:srgbClr val="000000"/>
                </a:solidFill>
                <a:latin typeface="Figtree Bold" pitchFamily="34" charset="0"/>
                <a:ea typeface="Figtree Bold" pitchFamily="34" charset="-122"/>
                <a:cs typeface="Figtree Bold" pitchFamily="34" charset="-120"/>
              </a:rPr>
              <a:t>Key Performance Indicators to Track</a:t>
            </a:r>
            <a:endParaRPr lang="en-US" sz="1400" dirty="0"/>
          </a:p>
        </p:txBody>
      </p:sp>
      <p:sp>
        <p:nvSpPr>
          <p:cNvPr id="26" name="Text 24"/>
          <p:cNvSpPr/>
          <p:nvPr/>
        </p:nvSpPr>
        <p:spPr>
          <a:xfrm>
            <a:off x="1303243" y="1600270"/>
            <a:ext cx="6858000" cy="3097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400" dirty="0">
                <a:solidFill>
                  <a:srgbClr val="000000"/>
                </a:solidFill>
                <a:latin typeface="Figtree Bold" pitchFamily="34" charset="0"/>
                <a:ea typeface="Figtree Bold" pitchFamily="34" charset="-122"/>
                <a:cs typeface="Figtree Bold" pitchFamily="34" charset="-120"/>
              </a:rPr>
              <a:t>Importance of Continuous Monitoring</a:t>
            </a:r>
            <a:endParaRPr lang="en-US" sz="1400" dirty="0"/>
          </a:p>
        </p:txBody>
      </p:sp>
      <p:sp>
        <p:nvSpPr>
          <p:cNvPr id="27" name="Text 25"/>
          <p:cNvSpPr/>
          <p:nvPr/>
        </p:nvSpPr>
        <p:spPr>
          <a:xfrm>
            <a:off x="1303243" y="2016800"/>
            <a:ext cx="68580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200" dirty="0">
                <a:solidFill>
                  <a:srgbClr val="00000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Continuous monitoring is vital to refine social media efforts.</a:t>
            </a:r>
            <a:endParaRPr lang="en-US" sz="1200" dirty="0"/>
          </a:p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200" dirty="0">
                <a:solidFill>
                  <a:srgbClr val="00000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It ensures strategies are adjusted based on real-time data and insights.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8521191" y="2390407"/>
            <a:ext cx="2999232" cy="2539669"/>
          </a:xfrm>
          <a:custGeom>
            <a:avLst/>
            <a:gdLst/>
            <a:ahLst/>
            <a:cxnLst/>
            <a:rect l="l" t="t" r="r" b="b"/>
            <a:pathLst>
              <a:path w="2999232" h="2539669">
                <a:moveTo>
                  <a:pt x="0" y="0"/>
                </a:moveTo>
                <a:lnTo>
                  <a:pt x="2749816" y="0"/>
                </a:lnTo>
                <a:lnTo>
                  <a:pt x="2999232" y="1269835"/>
                </a:lnTo>
                <a:lnTo>
                  <a:pt x="2749816" y="2539669"/>
                </a:lnTo>
                <a:lnTo>
                  <a:pt x="0" y="2539669"/>
                </a:lnTo>
                <a:lnTo>
                  <a:pt x="249416" y="1269835"/>
                </a:lnTo>
              </a:path>
            </a:pathLst>
          </a:custGeom>
          <a:solidFill>
            <a:srgbClr val="1570E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4" name="Text 2"/>
          <p:cNvSpPr/>
          <p:nvPr/>
        </p:nvSpPr>
        <p:spPr>
          <a:xfrm>
            <a:off x="3369977" y="2390407"/>
            <a:ext cx="2999232" cy="2539669"/>
          </a:xfrm>
          <a:custGeom>
            <a:avLst/>
            <a:gdLst/>
            <a:ahLst/>
            <a:cxnLst/>
            <a:rect l="l" t="t" r="r" b="b"/>
            <a:pathLst>
              <a:path w="2999232" h="2539669">
                <a:moveTo>
                  <a:pt x="0" y="0"/>
                </a:moveTo>
                <a:lnTo>
                  <a:pt x="2749816" y="0"/>
                </a:lnTo>
                <a:lnTo>
                  <a:pt x="2999232" y="1269835"/>
                </a:lnTo>
                <a:lnTo>
                  <a:pt x="2749816" y="2539669"/>
                </a:lnTo>
                <a:lnTo>
                  <a:pt x="0" y="2539669"/>
                </a:lnTo>
                <a:lnTo>
                  <a:pt x="249416" y="1269835"/>
                </a:lnTo>
              </a:path>
            </a:pathLst>
          </a:custGeom>
          <a:solidFill>
            <a:srgbClr val="1570E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5" name="Text 3"/>
          <p:cNvSpPr/>
          <p:nvPr/>
        </p:nvSpPr>
        <p:spPr>
          <a:xfrm>
            <a:off x="803577" y="2390407"/>
            <a:ext cx="2999232" cy="2539669"/>
          </a:xfrm>
          <a:custGeom>
            <a:avLst/>
            <a:gdLst/>
            <a:ahLst/>
            <a:cxnLst/>
            <a:rect l="l" t="t" r="r" b="b"/>
            <a:pathLst>
              <a:path w="2999232" h="2539669">
                <a:moveTo>
                  <a:pt x="0" y="0"/>
                </a:moveTo>
                <a:lnTo>
                  <a:pt x="2749816" y="0"/>
                </a:lnTo>
                <a:lnTo>
                  <a:pt x="2999232" y="1269835"/>
                </a:lnTo>
                <a:lnTo>
                  <a:pt x="2749816" y="2539669"/>
                </a:lnTo>
                <a:lnTo>
                  <a:pt x="0" y="2539669"/>
                </a:lnTo>
                <a:lnTo>
                  <a:pt x="249416" y="1269835"/>
                </a:lnTo>
              </a:path>
            </a:pathLst>
          </a:custGeom>
          <a:solidFill>
            <a:srgbClr val="0C53B7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6" name="Text 4"/>
          <p:cNvSpPr/>
          <p:nvPr/>
        </p:nvSpPr>
        <p:spPr>
          <a:xfrm>
            <a:off x="5946925" y="2390407"/>
            <a:ext cx="2999232" cy="2539669"/>
          </a:xfrm>
          <a:custGeom>
            <a:avLst/>
            <a:gdLst/>
            <a:ahLst/>
            <a:cxnLst/>
            <a:rect l="l" t="t" r="r" b="b"/>
            <a:pathLst>
              <a:path w="2999232" h="2539669">
                <a:moveTo>
                  <a:pt x="0" y="0"/>
                </a:moveTo>
                <a:lnTo>
                  <a:pt x="2749816" y="0"/>
                </a:lnTo>
                <a:lnTo>
                  <a:pt x="2999232" y="1269835"/>
                </a:lnTo>
                <a:lnTo>
                  <a:pt x="2749816" y="2539669"/>
                </a:lnTo>
                <a:lnTo>
                  <a:pt x="0" y="2539669"/>
                </a:lnTo>
                <a:lnTo>
                  <a:pt x="249416" y="1269835"/>
                </a:lnTo>
              </a:path>
            </a:pathLst>
          </a:custGeom>
          <a:solidFill>
            <a:srgbClr val="0C53B7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7" name="Text 5"/>
          <p:cNvSpPr/>
          <p:nvPr/>
        </p:nvSpPr>
        <p:spPr>
          <a:xfrm>
            <a:off x="640080" y="1164617"/>
            <a:ext cx="10881360" cy="10672"/>
          </a:xfrm>
          <a:custGeom>
            <a:avLst/>
            <a:gdLst/>
            <a:ahLst/>
            <a:cxnLst/>
            <a:rect l="l" t="t" r="r" b="b"/>
            <a:pathLst>
              <a:path w="10881360" h="10672">
                <a:moveTo>
                  <a:pt x="0" y="0"/>
                </a:moveTo>
                <a:lnTo>
                  <a:pt x="10881360" y="0"/>
                </a:lnTo>
              </a:path>
            </a:pathLst>
          </a:custGeom>
          <a:noFill/>
          <a:ln w="25400">
            <a:solidFill>
              <a:srgbClr val="EAECF0"/>
            </a:solidFill>
          </a:ln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8" name="Text 6"/>
          <p:cNvSpPr/>
          <p:nvPr/>
        </p:nvSpPr>
        <p:spPr>
          <a:xfrm>
            <a:off x="640079" y="1"/>
            <a:ext cx="10915441" cy="1034799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2400" dirty="0">
                <a:solidFill>
                  <a:srgbClr val="000000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Staying Agile: Adapting to Trends and Algorithm Shifts</a:t>
            </a:r>
            <a:endParaRPr lang="en-US" sz="2400" dirty="0"/>
          </a:p>
        </p:txBody>
      </p:sp>
      <p:sp>
        <p:nvSpPr>
          <p:cNvPr id="9" name="Text 7"/>
          <p:cNvSpPr/>
          <p:nvPr/>
        </p:nvSpPr>
        <p:spPr>
          <a:xfrm>
            <a:off x="749390" y="6318000"/>
            <a:ext cx="108375" cy="5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marL="0" indent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0808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 /</a:t>
            </a:r>
            <a:endParaRPr lang="en-US" sz="800" dirty="0"/>
          </a:p>
        </p:txBody>
      </p:sp>
      <p:sp>
        <p:nvSpPr>
          <p:cNvPr id="10" name="Text 8"/>
          <p:cNvSpPr/>
          <p:nvPr/>
        </p:nvSpPr>
        <p:spPr>
          <a:xfrm>
            <a:off x="857765" y="6309360"/>
            <a:ext cx="7877385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800" dirty="0">
                <a:solidFill>
                  <a:srgbClr val="80808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Maximizing Business Growth Through Strategic Social Media</a:t>
            </a:r>
            <a:endParaRPr lang="en-US" sz="800" dirty="0"/>
          </a:p>
        </p:txBody>
      </p:sp>
      <p:sp>
        <p:nvSpPr>
          <p:cNvPr id="11" name="Text 9"/>
          <p:cNvSpPr/>
          <p:nvPr/>
        </p:nvSpPr>
        <p:spPr>
          <a:xfrm>
            <a:off x="430891" y="6308725"/>
            <a:ext cx="287113" cy="5492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800" dirty="0">
                <a:solidFill>
                  <a:srgbClr val="00000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12</a:t>
            </a:r>
            <a:endParaRPr lang="en-US" sz="800" dirty="0"/>
          </a:p>
        </p:txBody>
      </p:sp>
      <p:sp>
        <p:nvSpPr>
          <p:cNvPr id="12" name="Text 10"/>
          <p:cNvSpPr/>
          <p:nvPr/>
        </p:nvSpPr>
        <p:spPr>
          <a:xfrm>
            <a:off x="803577" y="3248813"/>
            <a:ext cx="822960" cy="822857"/>
          </a:xfrm>
          <a:custGeom>
            <a:avLst/>
            <a:gdLst/>
            <a:ahLst/>
            <a:cxnLst/>
            <a:rect l="l" t="t" r="r" b="b"/>
            <a:pathLst>
              <a:path w="822960" h="822857">
                <a:moveTo>
                  <a:pt x="822960" y="411428"/>
                </a:moveTo>
                <a:cubicBezTo>
                  <a:pt x="822960" y="638652"/>
                  <a:pt x="638732" y="822857"/>
                  <a:pt x="411480" y="822857"/>
                </a:cubicBezTo>
                <a:cubicBezTo>
                  <a:pt x="184228" y="822857"/>
                  <a:pt x="0" y="638652"/>
                  <a:pt x="0" y="411428"/>
                </a:cubicBezTo>
                <a:cubicBezTo>
                  <a:pt x="0" y="184205"/>
                  <a:pt x="184228" y="0"/>
                  <a:pt x="411480" y="0"/>
                </a:cubicBezTo>
                <a:cubicBezTo>
                  <a:pt x="638732" y="0"/>
                  <a:pt x="822960" y="184205"/>
                  <a:pt x="822960" y="411428"/>
                </a:cubicBezTo>
              </a:path>
            </a:pathLst>
          </a:custGeom>
          <a:solidFill>
            <a:srgbClr val="FFFFFF"/>
          </a:solidFill>
          <a:ln w="50800">
            <a:solidFill>
              <a:srgbClr val="0C53B7"/>
            </a:solidFill>
          </a:ln>
          <a:effectLst>
            <a:outerShdw sx="100000" sy="100000" kx="0" ky="0" algn="bl" rotWithShape="0" blurRad="200025" dist="38100" dir="2700000">
              <a:srgbClr val="000000">
                <a:alpha val="40000"/>
              </a:srgbClr>
            </a:outerShdw>
          </a:effectLst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3" name="Text 11"/>
          <p:cNvSpPr/>
          <p:nvPr/>
        </p:nvSpPr>
        <p:spPr>
          <a:xfrm>
            <a:off x="3369977" y="3248813"/>
            <a:ext cx="822960" cy="822857"/>
          </a:xfrm>
          <a:custGeom>
            <a:avLst/>
            <a:gdLst/>
            <a:ahLst/>
            <a:cxnLst/>
            <a:rect l="l" t="t" r="r" b="b"/>
            <a:pathLst>
              <a:path w="822960" h="822857">
                <a:moveTo>
                  <a:pt x="822960" y="411428"/>
                </a:moveTo>
                <a:cubicBezTo>
                  <a:pt x="822960" y="638652"/>
                  <a:pt x="638732" y="822857"/>
                  <a:pt x="411480" y="822857"/>
                </a:cubicBezTo>
                <a:cubicBezTo>
                  <a:pt x="184228" y="822857"/>
                  <a:pt x="0" y="638652"/>
                  <a:pt x="0" y="411428"/>
                </a:cubicBezTo>
                <a:cubicBezTo>
                  <a:pt x="0" y="184205"/>
                  <a:pt x="184228" y="0"/>
                  <a:pt x="411480" y="0"/>
                </a:cubicBezTo>
                <a:cubicBezTo>
                  <a:pt x="638732" y="0"/>
                  <a:pt x="822960" y="184205"/>
                  <a:pt x="822960" y="411428"/>
                </a:cubicBezTo>
              </a:path>
            </a:pathLst>
          </a:custGeom>
          <a:solidFill>
            <a:srgbClr val="FFFFFF"/>
          </a:solidFill>
          <a:ln w="50800">
            <a:solidFill>
              <a:srgbClr val="1570EF"/>
            </a:solidFill>
          </a:ln>
          <a:effectLst>
            <a:outerShdw sx="100000" sy="100000" kx="0" ky="0" algn="bl" rotWithShape="0" blurRad="200025" dist="38100" dir="2700000">
              <a:srgbClr val="000000">
                <a:alpha val="40000"/>
              </a:srgbClr>
            </a:outerShdw>
          </a:effectLst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4" name="Text 12"/>
          <p:cNvSpPr/>
          <p:nvPr/>
        </p:nvSpPr>
        <p:spPr>
          <a:xfrm>
            <a:off x="5946925" y="3248813"/>
            <a:ext cx="822960" cy="822857"/>
          </a:xfrm>
          <a:custGeom>
            <a:avLst/>
            <a:gdLst/>
            <a:ahLst/>
            <a:cxnLst/>
            <a:rect l="l" t="t" r="r" b="b"/>
            <a:pathLst>
              <a:path w="822960" h="822857">
                <a:moveTo>
                  <a:pt x="822960" y="411428"/>
                </a:moveTo>
                <a:cubicBezTo>
                  <a:pt x="822960" y="638652"/>
                  <a:pt x="638732" y="822857"/>
                  <a:pt x="411480" y="822857"/>
                </a:cubicBezTo>
                <a:cubicBezTo>
                  <a:pt x="184228" y="822857"/>
                  <a:pt x="0" y="638652"/>
                  <a:pt x="0" y="411428"/>
                </a:cubicBezTo>
                <a:cubicBezTo>
                  <a:pt x="0" y="184205"/>
                  <a:pt x="184228" y="0"/>
                  <a:pt x="411480" y="0"/>
                </a:cubicBezTo>
                <a:cubicBezTo>
                  <a:pt x="638732" y="0"/>
                  <a:pt x="822960" y="184205"/>
                  <a:pt x="822960" y="411428"/>
                </a:cubicBezTo>
              </a:path>
            </a:pathLst>
          </a:custGeom>
          <a:solidFill>
            <a:srgbClr val="FFFFFF"/>
          </a:solidFill>
          <a:ln w="50800">
            <a:solidFill>
              <a:srgbClr val="0C53B7"/>
            </a:solidFill>
          </a:ln>
          <a:effectLst>
            <a:outerShdw sx="100000" sy="100000" kx="0" ky="0" algn="bl" rotWithShape="0" blurRad="200025" dist="38100" dir="2700000">
              <a:srgbClr val="000000">
                <a:alpha val="40000"/>
              </a:srgbClr>
            </a:outerShdw>
          </a:effectLst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5" name="Text 13"/>
          <p:cNvSpPr/>
          <p:nvPr/>
        </p:nvSpPr>
        <p:spPr>
          <a:xfrm>
            <a:off x="8521191" y="3248813"/>
            <a:ext cx="822960" cy="822857"/>
          </a:xfrm>
          <a:custGeom>
            <a:avLst/>
            <a:gdLst/>
            <a:ahLst/>
            <a:cxnLst/>
            <a:rect l="l" t="t" r="r" b="b"/>
            <a:pathLst>
              <a:path w="822960" h="822857">
                <a:moveTo>
                  <a:pt x="822960" y="411428"/>
                </a:moveTo>
                <a:cubicBezTo>
                  <a:pt x="822960" y="638652"/>
                  <a:pt x="638732" y="822857"/>
                  <a:pt x="411480" y="822857"/>
                </a:cubicBezTo>
                <a:cubicBezTo>
                  <a:pt x="184228" y="822857"/>
                  <a:pt x="0" y="638652"/>
                  <a:pt x="0" y="411428"/>
                </a:cubicBezTo>
                <a:cubicBezTo>
                  <a:pt x="0" y="184205"/>
                  <a:pt x="184228" y="0"/>
                  <a:pt x="411480" y="0"/>
                </a:cubicBezTo>
                <a:cubicBezTo>
                  <a:pt x="638732" y="0"/>
                  <a:pt x="822960" y="184205"/>
                  <a:pt x="822960" y="411428"/>
                </a:cubicBezTo>
              </a:path>
            </a:pathLst>
          </a:custGeom>
          <a:solidFill>
            <a:srgbClr val="FFFFFF"/>
          </a:solidFill>
          <a:ln w="50800">
            <a:solidFill>
              <a:srgbClr val="0C53B7"/>
            </a:solidFill>
          </a:ln>
          <a:effectLst>
            <a:outerShdw sx="100000" sy="100000" kx="0" ky="0" algn="bl" rotWithShape="0" blurRad="200025" dist="38100" dir="2700000">
              <a:srgbClr val="000000">
                <a:alpha val="40000"/>
              </a:srgbClr>
            </a:outerShdw>
          </a:effectLst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6" name="Text 14"/>
          <p:cNvSpPr/>
          <p:nvPr/>
        </p:nvSpPr>
        <p:spPr>
          <a:xfrm>
            <a:off x="9450274" y="3248813"/>
            <a:ext cx="1547347" cy="13258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spcAft>
                <a:spcPts val="1000"/>
              </a:spcAft>
              <a:buNone/>
            </a:pPr>
            <a:r>
              <a:rPr lang="en-US" sz="1000" dirty="0">
                <a:solidFill>
                  <a:srgbClr val="FFFFFF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Stay attuned to shifting user behaviors and preferences.</a:t>
            </a:r>
            <a:endParaRPr lang="en-US" sz="1000" dirty="0"/>
          </a:p>
          <a:p>
            <a:pPr algn="l" marL="0" indent="0">
              <a:lnSpc>
                <a:spcPct val="100000"/>
              </a:lnSpc>
              <a:spcAft>
                <a:spcPts val="1000"/>
              </a:spcAft>
              <a:buNone/>
            </a:pPr>
            <a:r>
              <a:rPr lang="en-US" sz="1000" dirty="0">
                <a:solidFill>
                  <a:srgbClr val="FFFFFF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This helps in creating content that resonates with the audience.</a:t>
            </a:r>
            <a:endParaRPr lang="en-US" sz="1000" dirty="0"/>
          </a:p>
        </p:txBody>
      </p:sp>
      <p:sp>
        <p:nvSpPr>
          <p:cNvPr id="17" name="Text 15"/>
          <p:cNvSpPr/>
          <p:nvPr/>
        </p:nvSpPr>
        <p:spPr>
          <a:xfrm>
            <a:off x="9450274" y="2745608"/>
            <a:ext cx="1554480" cy="411653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marL="0" indent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Understand User Preferences</a:t>
            </a:r>
            <a:endParaRPr lang="en-US" sz="1000" dirty="0"/>
          </a:p>
        </p:txBody>
      </p:sp>
      <p:sp>
        <p:nvSpPr>
          <p:cNvPr id="18" name="Text 16"/>
          <p:cNvSpPr/>
          <p:nvPr/>
        </p:nvSpPr>
        <p:spPr>
          <a:xfrm>
            <a:off x="8749791" y="3477361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60" h="365760">
                <a:moveTo>
                  <a:pt x="331470" y="182880"/>
                </a:moveTo>
                <a:cubicBezTo>
                  <a:pt x="331470" y="100814"/>
                  <a:pt x="264946" y="34290"/>
                  <a:pt x="182880" y="34290"/>
                </a:cubicBezTo>
                <a:cubicBezTo>
                  <a:pt x="100814" y="34290"/>
                  <a:pt x="34290" y="100814"/>
                  <a:pt x="34290" y="182880"/>
                </a:cubicBezTo>
                <a:cubicBezTo>
                  <a:pt x="34290" y="264946"/>
                  <a:pt x="100814" y="331470"/>
                  <a:pt x="182880" y="331470"/>
                </a:cubicBezTo>
                <a:cubicBezTo>
                  <a:pt x="264946" y="331470"/>
                  <a:pt x="331470" y="264946"/>
                  <a:pt x="331470" y="182880"/>
                </a:cubicBezTo>
                <a:lnTo>
                  <a:pt x="331470" y="182880"/>
                </a:lnTo>
                <a:moveTo>
                  <a:pt x="0" y="182880"/>
                </a:moveTo>
                <a:cubicBezTo>
                  <a:pt x="0" y="81879"/>
                  <a:pt x="81879" y="0"/>
                  <a:pt x="182880" y="0"/>
                </a:cubicBezTo>
                <a:cubicBezTo>
                  <a:pt x="283881" y="0"/>
                  <a:pt x="365760" y="81879"/>
                  <a:pt x="365760" y="182880"/>
                </a:cubicBezTo>
                <a:cubicBezTo>
                  <a:pt x="365760" y="283881"/>
                  <a:pt x="283881" y="365760"/>
                  <a:pt x="182880" y="365760"/>
                </a:cubicBezTo>
                <a:cubicBezTo>
                  <a:pt x="81879" y="365760"/>
                  <a:pt x="0" y="283881"/>
                  <a:pt x="0" y="182880"/>
                </a:cubicBezTo>
                <a:moveTo>
                  <a:pt x="219098" y="232243"/>
                </a:moveTo>
                <a:lnTo>
                  <a:pt x="116012" y="271891"/>
                </a:lnTo>
                <a:cubicBezTo>
                  <a:pt x="102153" y="277250"/>
                  <a:pt x="88507" y="263603"/>
                  <a:pt x="93865" y="249745"/>
                </a:cubicBezTo>
                <a:lnTo>
                  <a:pt x="133513" y="146659"/>
                </a:lnTo>
                <a:cubicBezTo>
                  <a:pt x="135873" y="140587"/>
                  <a:pt x="140587" y="135872"/>
                  <a:pt x="146659" y="133513"/>
                </a:cubicBezTo>
                <a:lnTo>
                  <a:pt x="249745" y="93865"/>
                </a:lnTo>
                <a:cubicBezTo>
                  <a:pt x="263603" y="88506"/>
                  <a:pt x="277250" y="102153"/>
                  <a:pt x="271891" y="116012"/>
                </a:cubicBezTo>
                <a:lnTo>
                  <a:pt x="232243" y="219097"/>
                </a:lnTo>
                <a:cubicBezTo>
                  <a:pt x="229957" y="225169"/>
                  <a:pt x="225169" y="229884"/>
                  <a:pt x="219098" y="232243"/>
                </a:cubicBezTo>
                <a:lnTo>
                  <a:pt x="219098" y="232243"/>
                </a:lnTo>
                <a:moveTo>
                  <a:pt x="205740" y="182880"/>
                </a:moveTo>
                <a:cubicBezTo>
                  <a:pt x="205740" y="170254"/>
                  <a:pt x="195506" y="160020"/>
                  <a:pt x="182880" y="160020"/>
                </a:cubicBezTo>
                <a:cubicBezTo>
                  <a:pt x="170254" y="160020"/>
                  <a:pt x="160020" y="170254"/>
                  <a:pt x="160020" y="182880"/>
                </a:cubicBezTo>
                <a:cubicBezTo>
                  <a:pt x="160020" y="195506"/>
                  <a:pt x="170254" y="205740"/>
                  <a:pt x="182880" y="205740"/>
                </a:cubicBezTo>
                <a:cubicBezTo>
                  <a:pt x="195506" y="205740"/>
                  <a:pt x="205740" y="195506"/>
                  <a:pt x="205740" y="182880"/>
                </a:cubicBezTo>
              </a:path>
            </a:pathLst>
          </a:custGeom>
          <a:solidFill>
            <a:srgbClr val="1570E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9" name="Text 17"/>
          <p:cNvSpPr/>
          <p:nvPr/>
        </p:nvSpPr>
        <p:spPr>
          <a:xfrm>
            <a:off x="6901527" y="3248813"/>
            <a:ext cx="1547347" cy="13258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spcAft>
                <a:spcPts val="1000"/>
              </a:spcAft>
              <a:buNone/>
            </a:pPr>
            <a:r>
              <a:rPr lang="en-US" sz="1000" dirty="0">
                <a:solidFill>
                  <a:srgbClr val="FFFFFF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Adjust posting schedules and strategies based on algorithm updates.</a:t>
            </a:r>
            <a:endParaRPr lang="en-US" sz="1000" dirty="0"/>
          </a:p>
          <a:p>
            <a:pPr algn="l" marL="0" indent="0">
              <a:lnSpc>
                <a:spcPct val="100000"/>
              </a:lnSpc>
              <a:spcAft>
                <a:spcPts val="1000"/>
              </a:spcAft>
              <a:buNone/>
            </a:pPr>
            <a:r>
              <a:rPr lang="en-US" sz="1000" dirty="0">
                <a:solidFill>
                  <a:srgbClr val="FFFFFF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This ensures content remains effective and reaches the intended audience.</a:t>
            </a:r>
            <a:endParaRPr lang="en-US" sz="1000" dirty="0"/>
          </a:p>
        </p:txBody>
      </p:sp>
      <p:sp>
        <p:nvSpPr>
          <p:cNvPr id="20" name="Text 18"/>
          <p:cNvSpPr/>
          <p:nvPr/>
        </p:nvSpPr>
        <p:spPr>
          <a:xfrm>
            <a:off x="6901527" y="2745608"/>
            <a:ext cx="1554480" cy="411653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marL="0" indent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Adapt Content Strategies</a:t>
            </a:r>
            <a:endParaRPr lang="en-US" sz="1000" dirty="0"/>
          </a:p>
        </p:txBody>
      </p:sp>
      <p:sp>
        <p:nvSpPr>
          <p:cNvPr id="21" name="Text 19"/>
          <p:cNvSpPr/>
          <p:nvPr/>
        </p:nvSpPr>
        <p:spPr>
          <a:xfrm>
            <a:off x="6183280" y="3477361"/>
            <a:ext cx="350251" cy="365760"/>
          </a:xfrm>
          <a:custGeom>
            <a:avLst/>
            <a:gdLst/>
            <a:ahLst/>
            <a:cxnLst/>
            <a:rect l="l" t="t" r="r" b="b"/>
            <a:pathLst>
              <a:path w="350251" h="365760">
                <a:moveTo>
                  <a:pt x="175129" y="0"/>
                </a:moveTo>
                <a:cubicBezTo>
                  <a:pt x="187272" y="0"/>
                  <a:pt x="199132" y="1214"/>
                  <a:pt x="210704" y="3431"/>
                </a:cubicBezTo>
                <a:cubicBezTo>
                  <a:pt x="216346" y="4502"/>
                  <a:pt x="226276" y="7787"/>
                  <a:pt x="231705" y="17791"/>
                </a:cubicBezTo>
                <a:cubicBezTo>
                  <a:pt x="233134" y="20435"/>
                  <a:pt x="234276" y="23218"/>
                  <a:pt x="234990" y="26221"/>
                </a:cubicBezTo>
                <a:lnTo>
                  <a:pt x="241634" y="53726"/>
                </a:lnTo>
                <a:cubicBezTo>
                  <a:pt x="242636" y="57870"/>
                  <a:pt x="249634" y="61941"/>
                  <a:pt x="253708" y="60727"/>
                </a:cubicBezTo>
                <a:lnTo>
                  <a:pt x="280855" y="52724"/>
                </a:lnTo>
                <a:cubicBezTo>
                  <a:pt x="283714" y="51868"/>
                  <a:pt x="286642" y="51437"/>
                  <a:pt x="289570" y="51367"/>
                </a:cubicBezTo>
                <a:cubicBezTo>
                  <a:pt x="301072" y="51009"/>
                  <a:pt x="308858" y="58083"/>
                  <a:pt x="312644" y="62369"/>
                </a:cubicBezTo>
                <a:cubicBezTo>
                  <a:pt x="328434" y="80299"/>
                  <a:pt x="340577" y="101374"/>
                  <a:pt x="348293" y="124018"/>
                </a:cubicBezTo>
                <a:cubicBezTo>
                  <a:pt x="350149" y="129446"/>
                  <a:pt x="352293" y="139592"/>
                  <a:pt x="346363" y="149307"/>
                </a:cubicBezTo>
                <a:cubicBezTo>
                  <a:pt x="344790" y="151878"/>
                  <a:pt x="342864" y="154307"/>
                  <a:pt x="340647" y="156450"/>
                </a:cubicBezTo>
                <a:lnTo>
                  <a:pt x="320143" y="175953"/>
                </a:lnTo>
                <a:cubicBezTo>
                  <a:pt x="317142" y="178809"/>
                  <a:pt x="317142" y="187024"/>
                  <a:pt x="320143" y="189884"/>
                </a:cubicBezTo>
                <a:lnTo>
                  <a:pt x="340647" y="209387"/>
                </a:lnTo>
                <a:cubicBezTo>
                  <a:pt x="342860" y="211530"/>
                  <a:pt x="344790" y="213959"/>
                  <a:pt x="346363" y="216530"/>
                </a:cubicBezTo>
                <a:cubicBezTo>
                  <a:pt x="352219" y="226245"/>
                  <a:pt x="350079" y="236391"/>
                  <a:pt x="348293" y="241819"/>
                </a:cubicBezTo>
                <a:cubicBezTo>
                  <a:pt x="340577" y="264463"/>
                  <a:pt x="328434" y="285469"/>
                  <a:pt x="312644" y="303468"/>
                </a:cubicBezTo>
                <a:cubicBezTo>
                  <a:pt x="308858" y="307754"/>
                  <a:pt x="300998" y="314824"/>
                  <a:pt x="289570" y="314470"/>
                </a:cubicBezTo>
                <a:cubicBezTo>
                  <a:pt x="286642" y="314396"/>
                  <a:pt x="283714" y="313899"/>
                  <a:pt x="280855" y="313113"/>
                </a:cubicBezTo>
                <a:lnTo>
                  <a:pt x="253708" y="305040"/>
                </a:lnTo>
                <a:cubicBezTo>
                  <a:pt x="249634" y="303826"/>
                  <a:pt x="242636" y="307897"/>
                  <a:pt x="241634" y="312041"/>
                </a:cubicBezTo>
                <a:lnTo>
                  <a:pt x="234990" y="339546"/>
                </a:lnTo>
                <a:cubicBezTo>
                  <a:pt x="234276" y="342545"/>
                  <a:pt x="233134" y="345406"/>
                  <a:pt x="231705" y="347977"/>
                </a:cubicBezTo>
                <a:cubicBezTo>
                  <a:pt x="226202" y="357977"/>
                  <a:pt x="216273" y="361192"/>
                  <a:pt x="210704" y="362337"/>
                </a:cubicBezTo>
                <a:cubicBezTo>
                  <a:pt x="199131" y="364549"/>
                  <a:pt x="187272" y="365764"/>
                  <a:pt x="175129" y="365764"/>
                </a:cubicBezTo>
                <a:cubicBezTo>
                  <a:pt x="162986" y="365764"/>
                  <a:pt x="151126" y="364549"/>
                  <a:pt x="139554" y="362333"/>
                </a:cubicBezTo>
                <a:cubicBezTo>
                  <a:pt x="133911" y="361261"/>
                  <a:pt x="123982" y="357977"/>
                  <a:pt x="118553" y="347973"/>
                </a:cubicBezTo>
                <a:cubicBezTo>
                  <a:pt x="117124" y="345329"/>
                  <a:pt x="115982" y="342545"/>
                  <a:pt x="115268" y="339543"/>
                </a:cubicBezTo>
                <a:lnTo>
                  <a:pt x="108623" y="312037"/>
                </a:lnTo>
                <a:cubicBezTo>
                  <a:pt x="107622" y="307893"/>
                  <a:pt x="100624" y="303822"/>
                  <a:pt x="96550" y="305037"/>
                </a:cubicBezTo>
                <a:lnTo>
                  <a:pt x="69402" y="313036"/>
                </a:lnTo>
                <a:cubicBezTo>
                  <a:pt x="66544" y="313892"/>
                  <a:pt x="63616" y="314323"/>
                  <a:pt x="60688" y="314393"/>
                </a:cubicBezTo>
                <a:cubicBezTo>
                  <a:pt x="49186" y="314751"/>
                  <a:pt x="41400" y="307678"/>
                  <a:pt x="37613" y="303391"/>
                </a:cubicBezTo>
                <a:cubicBezTo>
                  <a:pt x="21898" y="285461"/>
                  <a:pt x="9681" y="264386"/>
                  <a:pt x="1965" y="241742"/>
                </a:cubicBezTo>
                <a:cubicBezTo>
                  <a:pt x="109" y="236314"/>
                  <a:pt x="-2035" y="226168"/>
                  <a:pt x="3895" y="216453"/>
                </a:cubicBezTo>
                <a:cubicBezTo>
                  <a:pt x="5467" y="213882"/>
                  <a:pt x="7394" y="211453"/>
                  <a:pt x="9611" y="209310"/>
                </a:cubicBezTo>
                <a:lnTo>
                  <a:pt x="30115" y="189808"/>
                </a:lnTo>
                <a:cubicBezTo>
                  <a:pt x="33116" y="186951"/>
                  <a:pt x="33116" y="178736"/>
                  <a:pt x="30115" y="175876"/>
                </a:cubicBezTo>
                <a:lnTo>
                  <a:pt x="9541" y="156373"/>
                </a:lnTo>
                <a:cubicBezTo>
                  <a:pt x="7327" y="154230"/>
                  <a:pt x="5397" y="151801"/>
                  <a:pt x="3825" y="149230"/>
                </a:cubicBezTo>
                <a:cubicBezTo>
                  <a:pt x="-2031" y="139516"/>
                  <a:pt x="109" y="129369"/>
                  <a:pt x="1968" y="124011"/>
                </a:cubicBezTo>
                <a:cubicBezTo>
                  <a:pt x="9684" y="101367"/>
                  <a:pt x="21828" y="80361"/>
                  <a:pt x="37617" y="62362"/>
                </a:cubicBezTo>
                <a:cubicBezTo>
                  <a:pt x="41403" y="58075"/>
                  <a:pt x="49263" y="51005"/>
                  <a:pt x="60691" y="51360"/>
                </a:cubicBezTo>
                <a:cubicBezTo>
                  <a:pt x="63620" y="51433"/>
                  <a:pt x="66548" y="51931"/>
                  <a:pt x="69406" y="52717"/>
                </a:cubicBezTo>
                <a:lnTo>
                  <a:pt x="96554" y="60720"/>
                </a:lnTo>
                <a:cubicBezTo>
                  <a:pt x="100627" y="61934"/>
                  <a:pt x="107625" y="57863"/>
                  <a:pt x="108627" y="53719"/>
                </a:cubicBezTo>
                <a:lnTo>
                  <a:pt x="115271" y="26214"/>
                </a:lnTo>
                <a:cubicBezTo>
                  <a:pt x="115986" y="23215"/>
                  <a:pt x="117127" y="20355"/>
                  <a:pt x="118556" y="17783"/>
                </a:cubicBezTo>
                <a:cubicBezTo>
                  <a:pt x="124059" y="7783"/>
                  <a:pt x="133988" y="4568"/>
                  <a:pt x="139557" y="3424"/>
                </a:cubicBezTo>
                <a:cubicBezTo>
                  <a:pt x="151130" y="1211"/>
                  <a:pt x="162989" y="-7"/>
                  <a:pt x="175132" y="-7"/>
                </a:cubicBezTo>
                <a:lnTo>
                  <a:pt x="175129" y="0"/>
                </a:lnTo>
                <a:moveTo>
                  <a:pt x="148055" y="36719"/>
                </a:moveTo>
                <a:lnTo>
                  <a:pt x="141981" y="61792"/>
                </a:lnTo>
                <a:cubicBezTo>
                  <a:pt x="136409" y="84867"/>
                  <a:pt x="109622" y="100295"/>
                  <a:pt x="86831" y="93653"/>
                </a:cubicBezTo>
                <a:lnTo>
                  <a:pt x="62183" y="86367"/>
                </a:lnTo>
                <a:cubicBezTo>
                  <a:pt x="50398" y="100156"/>
                  <a:pt x="41109" y="116158"/>
                  <a:pt x="35036" y="133301"/>
                </a:cubicBezTo>
                <a:lnTo>
                  <a:pt x="53753" y="151088"/>
                </a:lnTo>
                <a:cubicBezTo>
                  <a:pt x="70898" y="167375"/>
                  <a:pt x="70898" y="198381"/>
                  <a:pt x="53753" y="214668"/>
                </a:cubicBezTo>
                <a:lnTo>
                  <a:pt x="35036" y="232455"/>
                </a:lnTo>
                <a:cubicBezTo>
                  <a:pt x="41109" y="249602"/>
                  <a:pt x="50394" y="265600"/>
                  <a:pt x="62183" y="279389"/>
                </a:cubicBezTo>
                <a:lnTo>
                  <a:pt x="86901" y="272103"/>
                </a:lnTo>
                <a:cubicBezTo>
                  <a:pt x="109618" y="265388"/>
                  <a:pt x="136479" y="280889"/>
                  <a:pt x="142051" y="303965"/>
                </a:cubicBezTo>
                <a:lnTo>
                  <a:pt x="148125" y="329038"/>
                </a:lnTo>
                <a:cubicBezTo>
                  <a:pt x="165697" y="332253"/>
                  <a:pt x="184771" y="332253"/>
                  <a:pt x="202347" y="329038"/>
                </a:cubicBezTo>
                <a:lnTo>
                  <a:pt x="208420" y="303965"/>
                </a:lnTo>
                <a:cubicBezTo>
                  <a:pt x="213993" y="280889"/>
                  <a:pt x="240780" y="265461"/>
                  <a:pt x="263571" y="272103"/>
                </a:cubicBezTo>
                <a:lnTo>
                  <a:pt x="288288" y="279389"/>
                </a:lnTo>
                <a:cubicBezTo>
                  <a:pt x="300074" y="265600"/>
                  <a:pt x="309362" y="249598"/>
                  <a:pt x="315436" y="232455"/>
                </a:cubicBezTo>
                <a:lnTo>
                  <a:pt x="296718" y="214668"/>
                </a:lnTo>
                <a:cubicBezTo>
                  <a:pt x="279574" y="198381"/>
                  <a:pt x="279574" y="167375"/>
                  <a:pt x="296718" y="151088"/>
                </a:cubicBezTo>
                <a:lnTo>
                  <a:pt x="315436" y="133301"/>
                </a:lnTo>
                <a:cubicBezTo>
                  <a:pt x="309362" y="116158"/>
                  <a:pt x="300077" y="100152"/>
                  <a:pt x="288288" y="86367"/>
                </a:cubicBezTo>
                <a:lnTo>
                  <a:pt x="263571" y="93653"/>
                </a:lnTo>
                <a:cubicBezTo>
                  <a:pt x="240853" y="100368"/>
                  <a:pt x="213993" y="84867"/>
                  <a:pt x="208420" y="61792"/>
                </a:cubicBezTo>
                <a:lnTo>
                  <a:pt x="202347" y="36719"/>
                </a:lnTo>
                <a:cubicBezTo>
                  <a:pt x="184775" y="33504"/>
                  <a:pt x="165700" y="33504"/>
                  <a:pt x="148125" y="36719"/>
                </a:cubicBezTo>
                <a:lnTo>
                  <a:pt x="148055" y="36719"/>
                </a:lnTo>
                <a:moveTo>
                  <a:pt x="140839" y="182880"/>
                </a:moveTo>
                <a:cubicBezTo>
                  <a:pt x="140839" y="201819"/>
                  <a:pt x="156191" y="217170"/>
                  <a:pt x="175129" y="217170"/>
                </a:cubicBezTo>
                <a:cubicBezTo>
                  <a:pt x="194067" y="217170"/>
                  <a:pt x="209418" y="201819"/>
                  <a:pt x="209418" y="182880"/>
                </a:cubicBezTo>
                <a:cubicBezTo>
                  <a:pt x="209418" y="163941"/>
                  <a:pt x="194067" y="148590"/>
                  <a:pt x="175129" y="148590"/>
                </a:cubicBezTo>
                <a:cubicBezTo>
                  <a:pt x="156191" y="148590"/>
                  <a:pt x="140839" y="163941"/>
                  <a:pt x="140839" y="182880"/>
                </a:cubicBezTo>
                <a:lnTo>
                  <a:pt x="140839" y="182880"/>
                </a:lnTo>
                <a:moveTo>
                  <a:pt x="175129" y="251460"/>
                </a:moveTo>
                <a:cubicBezTo>
                  <a:pt x="137253" y="251460"/>
                  <a:pt x="106550" y="220754"/>
                  <a:pt x="106550" y="182880"/>
                </a:cubicBezTo>
                <a:cubicBezTo>
                  <a:pt x="106550" y="145006"/>
                  <a:pt x="137253" y="114300"/>
                  <a:pt x="175129" y="114300"/>
                </a:cubicBezTo>
                <a:cubicBezTo>
                  <a:pt x="213005" y="114300"/>
                  <a:pt x="243708" y="145006"/>
                  <a:pt x="243708" y="182880"/>
                </a:cubicBezTo>
                <a:cubicBezTo>
                  <a:pt x="243708" y="220754"/>
                  <a:pt x="213005" y="251460"/>
                  <a:pt x="175129" y="251460"/>
                </a:cubicBezTo>
              </a:path>
            </a:pathLst>
          </a:custGeom>
          <a:solidFill>
            <a:srgbClr val="1570E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22" name="Text 20"/>
          <p:cNvSpPr/>
          <p:nvPr/>
        </p:nvSpPr>
        <p:spPr>
          <a:xfrm>
            <a:off x="4335127" y="3248813"/>
            <a:ext cx="1547347" cy="13258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spcAft>
                <a:spcPts val="1000"/>
              </a:spcAft>
              <a:buNone/>
            </a:pPr>
            <a:r>
              <a:rPr lang="en-US" sz="1000" dirty="0">
                <a:solidFill>
                  <a:srgbClr val="FFFFFF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Explore and utilize emerging content formats and features.</a:t>
            </a:r>
            <a:endParaRPr lang="en-US" sz="1000" dirty="0"/>
          </a:p>
          <a:p>
            <a:pPr algn="l" marL="0" indent="0">
              <a:lnSpc>
                <a:spcPct val="100000"/>
              </a:lnSpc>
              <a:spcAft>
                <a:spcPts val="1000"/>
              </a:spcAft>
              <a:buNone/>
            </a:pPr>
            <a:r>
              <a:rPr lang="en-US" sz="1000" dirty="0">
                <a:solidFill>
                  <a:srgbClr val="FFFFFF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This allows for innovative engagement with the audience.</a:t>
            </a:r>
            <a:endParaRPr lang="en-US" sz="1000" dirty="0"/>
          </a:p>
        </p:txBody>
      </p:sp>
      <p:sp>
        <p:nvSpPr>
          <p:cNvPr id="23" name="Text 21"/>
          <p:cNvSpPr/>
          <p:nvPr/>
        </p:nvSpPr>
        <p:spPr>
          <a:xfrm>
            <a:off x="4335127" y="2745608"/>
            <a:ext cx="1554480" cy="411653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marL="0" indent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Experiment with New Features</a:t>
            </a:r>
            <a:endParaRPr lang="en-US" sz="1000" dirty="0"/>
          </a:p>
        </p:txBody>
      </p:sp>
      <p:sp>
        <p:nvSpPr>
          <p:cNvPr id="24" name="Text 22"/>
          <p:cNvSpPr/>
          <p:nvPr/>
        </p:nvSpPr>
        <p:spPr>
          <a:xfrm>
            <a:off x="3655727" y="3477361"/>
            <a:ext cx="251460" cy="365760"/>
          </a:xfrm>
          <a:custGeom>
            <a:avLst/>
            <a:gdLst/>
            <a:ahLst/>
            <a:cxnLst/>
            <a:rect l="l" t="t" r="r" b="b"/>
            <a:pathLst>
              <a:path w="251460" h="365760">
                <a:moveTo>
                  <a:pt x="200881" y="177807"/>
                </a:moveTo>
                <a:cubicBezTo>
                  <a:pt x="211168" y="163092"/>
                  <a:pt x="217168" y="145159"/>
                  <a:pt x="217168" y="125730"/>
                </a:cubicBezTo>
                <a:cubicBezTo>
                  <a:pt x="217168" y="75222"/>
                  <a:pt x="176236" y="34290"/>
                  <a:pt x="125727" y="34290"/>
                </a:cubicBezTo>
                <a:cubicBezTo>
                  <a:pt x="75222" y="34290"/>
                  <a:pt x="34286" y="75222"/>
                  <a:pt x="34286" y="125730"/>
                </a:cubicBezTo>
                <a:cubicBezTo>
                  <a:pt x="34286" y="145159"/>
                  <a:pt x="40286" y="163092"/>
                  <a:pt x="50574" y="177807"/>
                </a:cubicBezTo>
                <a:cubicBezTo>
                  <a:pt x="53216" y="181593"/>
                  <a:pt x="56360" y="185879"/>
                  <a:pt x="59717" y="190451"/>
                </a:cubicBezTo>
                <a:lnTo>
                  <a:pt x="59717" y="190451"/>
                </a:lnTo>
                <a:cubicBezTo>
                  <a:pt x="68933" y="203096"/>
                  <a:pt x="79934" y="218242"/>
                  <a:pt x="88149" y="233172"/>
                </a:cubicBezTo>
                <a:cubicBezTo>
                  <a:pt x="95580" y="246745"/>
                  <a:pt x="99364" y="260889"/>
                  <a:pt x="101223" y="274247"/>
                </a:cubicBezTo>
                <a:lnTo>
                  <a:pt x="66433" y="274320"/>
                </a:lnTo>
                <a:cubicBezTo>
                  <a:pt x="64862" y="265747"/>
                  <a:pt x="62219" y="257389"/>
                  <a:pt x="58004" y="249675"/>
                </a:cubicBezTo>
                <a:cubicBezTo>
                  <a:pt x="50931" y="236815"/>
                  <a:pt x="42145" y="224745"/>
                  <a:pt x="33359" y="212671"/>
                </a:cubicBezTo>
                <a:lnTo>
                  <a:pt x="33359" y="212671"/>
                </a:lnTo>
                <a:lnTo>
                  <a:pt x="33359" y="212671"/>
                </a:lnTo>
                <a:cubicBezTo>
                  <a:pt x="29645" y="207598"/>
                  <a:pt x="25928" y="202529"/>
                  <a:pt x="22357" y="197382"/>
                </a:cubicBezTo>
                <a:cubicBezTo>
                  <a:pt x="8283" y="177094"/>
                  <a:pt x="-3" y="152376"/>
                  <a:pt x="-3" y="125730"/>
                </a:cubicBezTo>
                <a:cubicBezTo>
                  <a:pt x="-3" y="56294"/>
                  <a:pt x="56289" y="0"/>
                  <a:pt x="125727" y="0"/>
                </a:cubicBezTo>
                <a:cubicBezTo>
                  <a:pt x="195166" y="0"/>
                  <a:pt x="251457" y="56294"/>
                  <a:pt x="251457" y="125730"/>
                </a:cubicBezTo>
                <a:cubicBezTo>
                  <a:pt x="251457" y="152376"/>
                  <a:pt x="243172" y="177094"/>
                  <a:pt x="229027" y="197382"/>
                </a:cubicBezTo>
                <a:cubicBezTo>
                  <a:pt x="225456" y="202525"/>
                  <a:pt x="221740" y="207598"/>
                  <a:pt x="218026" y="212671"/>
                </a:cubicBezTo>
                <a:lnTo>
                  <a:pt x="218026" y="212671"/>
                </a:lnTo>
                <a:lnTo>
                  <a:pt x="218026" y="212671"/>
                </a:lnTo>
                <a:cubicBezTo>
                  <a:pt x="209240" y="224672"/>
                  <a:pt x="200451" y="236745"/>
                  <a:pt x="193380" y="249675"/>
                </a:cubicBezTo>
                <a:cubicBezTo>
                  <a:pt x="189166" y="257389"/>
                  <a:pt x="186523" y="265750"/>
                  <a:pt x="184951" y="274320"/>
                </a:cubicBezTo>
                <a:lnTo>
                  <a:pt x="150232" y="274320"/>
                </a:lnTo>
                <a:cubicBezTo>
                  <a:pt x="152091" y="260962"/>
                  <a:pt x="155875" y="246745"/>
                  <a:pt x="163306" y="233245"/>
                </a:cubicBezTo>
                <a:cubicBezTo>
                  <a:pt x="171521" y="218315"/>
                  <a:pt x="182522" y="203169"/>
                  <a:pt x="191738" y="190524"/>
                </a:cubicBezTo>
                <a:lnTo>
                  <a:pt x="191738" y="190524"/>
                </a:lnTo>
                <a:lnTo>
                  <a:pt x="191738" y="190524"/>
                </a:lnTo>
                <a:lnTo>
                  <a:pt x="191738" y="190524"/>
                </a:lnTo>
                <a:cubicBezTo>
                  <a:pt x="195095" y="185952"/>
                  <a:pt x="198168" y="181666"/>
                  <a:pt x="200811" y="177880"/>
                </a:cubicBezTo>
                <a:lnTo>
                  <a:pt x="200881" y="177807"/>
                </a:lnTo>
              </a:path>
              <a:path w="251460" h="365760">
                <a:moveTo>
                  <a:pt x="125730" y="91440"/>
                </a:moveTo>
                <a:cubicBezTo>
                  <a:pt x="106800" y="91440"/>
                  <a:pt x="91441" y="106798"/>
                  <a:pt x="91441" y="125730"/>
                </a:cubicBezTo>
                <a:cubicBezTo>
                  <a:pt x="91441" y="132017"/>
                  <a:pt x="86299" y="137160"/>
                  <a:pt x="80012" y="137160"/>
                </a:cubicBezTo>
                <a:cubicBezTo>
                  <a:pt x="73726" y="137160"/>
                  <a:pt x="68583" y="132017"/>
                  <a:pt x="68583" y="125730"/>
                </a:cubicBezTo>
                <a:cubicBezTo>
                  <a:pt x="68583" y="94154"/>
                  <a:pt x="94157" y="68580"/>
                  <a:pt x="125733" y="68580"/>
                </a:cubicBezTo>
                <a:cubicBezTo>
                  <a:pt x="132019" y="68580"/>
                  <a:pt x="137161" y="73723"/>
                  <a:pt x="137161" y="80010"/>
                </a:cubicBezTo>
                <a:cubicBezTo>
                  <a:pt x="137161" y="86297"/>
                  <a:pt x="132019" y="91440"/>
                  <a:pt x="125733" y="91440"/>
                </a:cubicBezTo>
                <a:lnTo>
                  <a:pt x="125730" y="91440"/>
                </a:lnTo>
              </a:path>
              <a:path w="251460" h="365760">
                <a:moveTo>
                  <a:pt x="125730" y="365760"/>
                </a:moveTo>
                <a:cubicBezTo>
                  <a:pt x="94154" y="365760"/>
                  <a:pt x="68581" y="340186"/>
                  <a:pt x="68581" y="308610"/>
                </a:cubicBezTo>
                <a:lnTo>
                  <a:pt x="68581" y="297180"/>
                </a:lnTo>
                <a:lnTo>
                  <a:pt x="182882" y="297180"/>
                </a:lnTo>
                <a:lnTo>
                  <a:pt x="182882" y="308610"/>
                </a:lnTo>
                <a:cubicBezTo>
                  <a:pt x="182882" y="340186"/>
                  <a:pt x="157308" y="365760"/>
                  <a:pt x="125732" y="365760"/>
                </a:cubicBezTo>
                <a:lnTo>
                  <a:pt x="125730" y="365760"/>
                </a:lnTo>
              </a:path>
            </a:pathLst>
          </a:custGeom>
          <a:solidFill>
            <a:srgbClr val="1570E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25" name="Text 23"/>
          <p:cNvSpPr/>
          <p:nvPr/>
        </p:nvSpPr>
        <p:spPr>
          <a:xfrm>
            <a:off x="1728508" y="3248813"/>
            <a:ext cx="1547347" cy="13258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spcAft>
                <a:spcPts val="1000"/>
              </a:spcAft>
              <a:buNone/>
            </a:pPr>
            <a:r>
              <a:rPr lang="en-US" sz="1000" dirty="0">
                <a:solidFill>
                  <a:srgbClr val="FFFFFF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Stay informed by regularly checking platform announcements and industry news.</a:t>
            </a:r>
            <a:endParaRPr lang="en-US" sz="1000" dirty="0"/>
          </a:p>
          <a:p>
            <a:pPr algn="l" marL="0" indent="0">
              <a:lnSpc>
                <a:spcPct val="100000"/>
              </a:lnSpc>
              <a:spcAft>
                <a:spcPts val="1000"/>
              </a:spcAft>
              <a:buNone/>
            </a:pPr>
            <a:r>
              <a:rPr lang="en-US" sz="1000" dirty="0">
                <a:solidFill>
                  <a:srgbClr val="FFFFFF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This helps in understanding the latest trends and algorithm changes.</a:t>
            </a:r>
            <a:endParaRPr lang="en-US" sz="1000" dirty="0"/>
          </a:p>
        </p:txBody>
      </p:sp>
      <p:sp>
        <p:nvSpPr>
          <p:cNvPr id="26" name="Text 24"/>
          <p:cNvSpPr/>
          <p:nvPr/>
        </p:nvSpPr>
        <p:spPr>
          <a:xfrm>
            <a:off x="1728508" y="2745608"/>
            <a:ext cx="1554480" cy="411653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marL="0" indent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Monitor Platform Updates</a:t>
            </a:r>
            <a:endParaRPr lang="en-US" sz="1000" dirty="0"/>
          </a:p>
        </p:txBody>
      </p:sp>
      <p:sp>
        <p:nvSpPr>
          <p:cNvPr id="27" name="Text 25"/>
          <p:cNvSpPr/>
          <p:nvPr/>
        </p:nvSpPr>
        <p:spPr>
          <a:xfrm>
            <a:off x="1032177" y="3500221"/>
            <a:ext cx="365760" cy="320040"/>
          </a:xfrm>
          <a:custGeom>
            <a:avLst/>
            <a:gdLst/>
            <a:ahLst/>
            <a:cxnLst/>
            <a:rect l="l" t="t" r="r" b="b"/>
            <a:pathLst>
              <a:path w="365760" h="320040">
                <a:moveTo>
                  <a:pt x="120017" y="34289"/>
                </a:moveTo>
                <a:cubicBezTo>
                  <a:pt x="110514" y="34289"/>
                  <a:pt x="102874" y="41932"/>
                  <a:pt x="102874" y="51434"/>
                </a:cubicBezTo>
                <a:lnTo>
                  <a:pt x="102874" y="268603"/>
                </a:lnTo>
                <a:cubicBezTo>
                  <a:pt x="102874" y="274604"/>
                  <a:pt x="101875" y="280390"/>
                  <a:pt x="99944" y="285748"/>
                </a:cubicBezTo>
                <a:lnTo>
                  <a:pt x="314327" y="285748"/>
                </a:lnTo>
                <a:cubicBezTo>
                  <a:pt x="323829" y="285748"/>
                  <a:pt x="331474" y="278105"/>
                  <a:pt x="331474" y="268603"/>
                </a:cubicBezTo>
                <a:lnTo>
                  <a:pt x="331474" y="51434"/>
                </a:lnTo>
                <a:cubicBezTo>
                  <a:pt x="331474" y="41932"/>
                  <a:pt x="323829" y="34289"/>
                  <a:pt x="314330" y="34289"/>
                </a:cubicBezTo>
                <a:lnTo>
                  <a:pt x="120017" y="34289"/>
                </a:lnTo>
                <a:moveTo>
                  <a:pt x="51437" y="320040"/>
                </a:moveTo>
                <a:cubicBezTo>
                  <a:pt x="23006" y="320040"/>
                  <a:pt x="4" y="297036"/>
                  <a:pt x="4" y="268606"/>
                </a:cubicBezTo>
                <a:lnTo>
                  <a:pt x="4" y="57153"/>
                </a:lnTo>
                <a:cubicBezTo>
                  <a:pt x="4" y="47651"/>
                  <a:pt x="7648" y="40008"/>
                  <a:pt x="17150" y="40008"/>
                </a:cubicBezTo>
                <a:cubicBezTo>
                  <a:pt x="26653" y="40008"/>
                  <a:pt x="34297" y="47651"/>
                  <a:pt x="34297" y="57153"/>
                </a:cubicBezTo>
                <a:lnTo>
                  <a:pt x="34297" y="268606"/>
                </a:lnTo>
                <a:cubicBezTo>
                  <a:pt x="34297" y="278108"/>
                  <a:pt x="41942" y="285751"/>
                  <a:pt x="51444" y="285751"/>
                </a:cubicBezTo>
                <a:cubicBezTo>
                  <a:pt x="60946" y="285751"/>
                  <a:pt x="68591" y="278108"/>
                  <a:pt x="68591" y="268606"/>
                </a:cubicBezTo>
                <a:lnTo>
                  <a:pt x="68591" y="51437"/>
                </a:lnTo>
                <a:cubicBezTo>
                  <a:pt x="68591" y="23004"/>
                  <a:pt x="91594" y="3"/>
                  <a:pt x="120028" y="3"/>
                </a:cubicBezTo>
                <a:lnTo>
                  <a:pt x="314338" y="3"/>
                </a:lnTo>
                <a:cubicBezTo>
                  <a:pt x="342768" y="3"/>
                  <a:pt x="365774" y="23008"/>
                  <a:pt x="365774" y="51437"/>
                </a:cubicBezTo>
                <a:lnTo>
                  <a:pt x="365774" y="268606"/>
                </a:lnTo>
                <a:cubicBezTo>
                  <a:pt x="365774" y="297039"/>
                  <a:pt x="342772" y="320040"/>
                  <a:pt x="314341" y="320040"/>
                </a:cubicBezTo>
                <a:lnTo>
                  <a:pt x="51437" y="320040"/>
                </a:lnTo>
                <a:moveTo>
                  <a:pt x="125730" y="74294"/>
                </a:moveTo>
                <a:cubicBezTo>
                  <a:pt x="125730" y="64792"/>
                  <a:pt x="133374" y="57150"/>
                  <a:pt x="142877" y="57150"/>
                </a:cubicBezTo>
                <a:lnTo>
                  <a:pt x="211457" y="57150"/>
                </a:lnTo>
                <a:cubicBezTo>
                  <a:pt x="220959" y="57150"/>
                  <a:pt x="228604" y="64792"/>
                  <a:pt x="228604" y="74294"/>
                </a:cubicBezTo>
                <a:lnTo>
                  <a:pt x="228604" y="131444"/>
                </a:lnTo>
                <a:cubicBezTo>
                  <a:pt x="228604" y="140946"/>
                  <a:pt x="220959" y="148588"/>
                  <a:pt x="211460" y="148588"/>
                </a:cubicBezTo>
                <a:lnTo>
                  <a:pt x="142880" y="148588"/>
                </a:lnTo>
                <a:cubicBezTo>
                  <a:pt x="133378" y="148588"/>
                  <a:pt x="125737" y="140946"/>
                  <a:pt x="125737" y="131444"/>
                </a:cubicBezTo>
                <a:lnTo>
                  <a:pt x="125730" y="74294"/>
                </a:lnTo>
                <a:moveTo>
                  <a:pt x="268607" y="57150"/>
                </a:moveTo>
                <a:lnTo>
                  <a:pt x="291467" y="57150"/>
                </a:lnTo>
                <a:cubicBezTo>
                  <a:pt x="300969" y="57150"/>
                  <a:pt x="308614" y="64792"/>
                  <a:pt x="308614" y="74294"/>
                </a:cubicBezTo>
                <a:cubicBezTo>
                  <a:pt x="308614" y="83796"/>
                  <a:pt x="300969" y="91439"/>
                  <a:pt x="291470" y="91439"/>
                </a:cubicBezTo>
                <a:lnTo>
                  <a:pt x="268610" y="91439"/>
                </a:lnTo>
                <a:cubicBezTo>
                  <a:pt x="259108" y="91439"/>
                  <a:pt x="251467" y="83796"/>
                  <a:pt x="251467" y="74294"/>
                </a:cubicBezTo>
                <a:cubicBezTo>
                  <a:pt x="251467" y="64792"/>
                  <a:pt x="259112" y="57150"/>
                  <a:pt x="268614" y="57150"/>
                </a:cubicBezTo>
                <a:lnTo>
                  <a:pt x="268607" y="57150"/>
                </a:lnTo>
                <a:moveTo>
                  <a:pt x="268607" y="114299"/>
                </a:moveTo>
                <a:lnTo>
                  <a:pt x="291467" y="114299"/>
                </a:lnTo>
                <a:cubicBezTo>
                  <a:pt x="300969" y="114299"/>
                  <a:pt x="308614" y="121942"/>
                  <a:pt x="308614" y="131444"/>
                </a:cubicBezTo>
                <a:cubicBezTo>
                  <a:pt x="308614" y="140946"/>
                  <a:pt x="300969" y="148588"/>
                  <a:pt x="291470" y="148588"/>
                </a:cubicBezTo>
                <a:lnTo>
                  <a:pt x="268610" y="148588"/>
                </a:lnTo>
                <a:cubicBezTo>
                  <a:pt x="259108" y="148588"/>
                  <a:pt x="251467" y="140946"/>
                  <a:pt x="251467" y="131444"/>
                </a:cubicBezTo>
                <a:cubicBezTo>
                  <a:pt x="251467" y="121942"/>
                  <a:pt x="259112" y="114299"/>
                  <a:pt x="268614" y="114299"/>
                </a:cubicBezTo>
                <a:lnTo>
                  <a:pt x="268607" y="114299"/>
                </a:lnTo>
                <a:moveTo>
                  <a:pt x="142877" y="171449"/>
                </a:moveTo>
                <a:lnTo>
                  <a:pt x="291467" y="171449"/>
                </a:lnTo>
                <a:cubicBezTo>
                  <a:pt x="300969" y="171449"/>
                  <a:pt x="308614" y="179091"/>
                  <a:pt x="308614" y="188593"/>
                </a:cubicBezTo>
                <a:cubicBezTo>
                  <a:pt x="308614" y="198095"/>
                  <a:pt x="300969" y="205738"/>
                  <a:pt x="291470" y="205738"/>
                </a:cubicBezTo>
                <a:lnTo>
                  <a:pt x="142880" y="205738"/>
                </a:lnTo>
                <a:cubicBezTo>
                  <a:pt x="133378" y="205738"/>
                  <a:pt x="125737" y="198095"/>
                  <a:pt x="125737" y="188593"/>
                </a:cubicBezTo>
                <a:cubicBezTo>
                  <a:pt x="125737" y="179091"/>
                  <a:pt x="133382" y="171449"/>
                  <a:pt x="142884" y="171449"/>
                </a:cubicBezTo>
                <a:lnTo>
                  <a:pt x="142877" y="171449"/>
                </a:lnTo>
                <a:moveTo>
                  <a:pt x="142877" y="228601"/>
                </a:moveTo>
                <a:lnTo>
                  <a:pt x="291467" y="228601"/>
                </a:lnTo>
                <a:cubicBezTo>
                  <a:pt x="300969" y="228601"/>
                  <a:pt x="308614" y="236244"/>
                  <a:pt x="308614" y="245746"/>
                </a:cubicBezTo>
                <a:cubicBezTo>
                  <a:pt x="308614" y="255248"/>
                  <a:pt x="300969" y="262890"/>
                  <a:pt x="291470" y="262890"/>
                </a:cubicBezTo>
                <a:lnTo>
                  <a:pt x="142880" y="262890"/>
                </a:lnTo>
                <a:cubicBezTo>
                  <a:pt x="133378" y="262890"/>
                  <a:pt x="125737" y="255248"/>
                  <a:pt x="125737" y="245746"/>
                </a:cubicBezTo>
                <a:cubicBezTo>
                  <a:pt x="125737" y="236244"/>
                  <a:pt x="133382" y="228601"/>
                  <a:pt x="142884" y="228601"/>
                </a:cubicBezTo>
                <a:lnTo>
                  <a:pt x="142877" y="228601"/>
                </a:lnTo>
              </a:path>
            </a:pathLst>
          </a:custGeom>
          <a:solidFill>
            <a:srgbClr val="1570E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28" name="Text 26"/>
          <p:cNvSpPr/>
          <p:nvPr/>
        </p:nvSpPr>
        <p:spPr>
          <a:xfrm>
            <a:off x="11009743" y="6137907"/>
            <a:ext cx="54864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0" y="0"/>
            <a:ext cx="536759" cy="6858000"/>
          </a:xfrm>
          <a:prstGeom prst="rect">
            <a:avLst/>
          </a:prstGeom>
          <a:solidFill>
            <a:srgbClr val="1570E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4" name="Text 2"/>
          <p:cNvSpPr/>
          <p:nvPr/>
        </p:nvSpPr>
        <p:spPr>
          <a:xfrm>
            <a:off x="0" y="0"/>
            <a:ext cx="536757" cy="6858000"/>
          </a:xfrm>
          <a:prstGeom prst="rect">
            <a:avLst/>
          </a:prstGeom>
          <a:blipFill>
            <a:blip r:embed="rId1"/>
            <a:srcRect l="0" t="0" r="80488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5" name="Text 3"/>
          <p:cNvSpPr/>
          <p:nvPr/>
        </p:nvSpPr>
        <p:spPr>
          <a:xfrm>
            <a:off x="3614775" y="1159247"/>
            <a:ext cx="7951470" cy="45719"/>
          </a:xfrm>
          <a:custGeom>
            <a:avLst/>
            <a:gdLst/>
            <a:ahLst/>
            <a:cxnLst/>
            <a:rect l="l" t="t" r="r" b="b"/>
            <a:pathLst>
              <a:path w="7951470" h="45719">
                <a:moveTo>
                  <a:pt x="0" y="0"/>
                </a:moveTo>
                <a:lnTo>
                  <a:pt x="7951470" y="0"/>
                </a:lnTo>
              </a:path>
            </a:pathLst>
          </a:custGeom>
          <a:noFill/>
          <a:ln w="25400">
            <a:solidFill>
              <a:srgbClr val="EAECF0"/>
            </a:solidFill>
          </a:ln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6" name="Text 4"/>
          <p:cNvSpPr/>
          <p:nvPr/>
        </p:nvSpPr>
        <p:spPr>
          <a:xfrm>
            <a:off x="3724084" y="6318000"/>
            <a:ext cx="108375" cy="5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marL="0" indent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0808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 /</a:t>
            </a:r>
            <a:endParaRPr lang="en-US" sz="800" dirty="0"/>
          </a:p>
        </p:txBody>
      </p:sp>
      <p:sp>
        <p:nvSpPr>
          <p:cNvPr id="7" name="Text 5"/>
          <p:cNvSpPr/>
          <p:nvPr/>
        </p:nvSpPr>
        <p:spPr>
          <a:xfrm>
            <a:off x="3614774" y="1"/>
            <a:ext cx="8032593" cy="1034799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2400" dirty="0">
                <a:solidFill>
                  <a:srgbClr val="000000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Learning from Success: Case Studies Across Industries</a:t>
            </a:r>
            <a:endParaRPr lang="en-US" sz="2400" dirty="0"/>
          </a:p>
        </p:txBody>
      </p:sp>
      <p:sp>
        <p:nvSpPr>
          <p:cNvPr id="8" name="Text 6"/>
          <p:cNvSpPr/>
          <p:nvPr/>
        </p:nvSpPr>
        <p:spPr>
          <a:xfrm>
            <a:off x="0" y="0"/>
            <a:ext cx="3291840" cy="6858000"/>
          </a:xfrm>
          <a:prstGeom prst="rect">
            <a:avLst/>
          </a:prstGeom>
          <a:blipFill>
            <a:blip r:embed="rId2"/>
            <a:srcRect/>
            <a:stretch>
              <a:fillRect l="-106311" r="-106311" t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9" name="Text 7"/>
          <p:cNvSpPr/>
          <p:nvPr/>
        </p:nvSpPr>
        <p:spPr>
          <a:xfrm>
            <a:off x="3832459" y="6309360"/>
            <a:ext cx="7130221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800" dirty="0">
                <a:solidFill>
                  <a:srgbClr val="80808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Maximizing Business Growth Through Strategic Social Media</a:t>
            </a:r>
            <a:endParaRPr lang="en-US" sz="800" dirty="0"/>
          </a:p>
        </p:txBody>
      </p:sp>
      <p:sp>
        <p:nvSpPr>
          <p:cNvPr id="10" name="Text 8"/>
          <p:cNvSpPr/>
          <p:nvPr/>
        </p:nvSpPr>
        <p:spPr>
          <a:xfrm>
            <a:off x="3405585" y="6308725"/>
            <a:ext cx="287113" cy="5492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800" dirty="0">
                <a:solidFill>
                  <a:srgbClr val="00000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13</a:t>
            </a:r>
            <a:endParaRPr lang="en-US" sz="800" dirty="0"/>
          </a:p>
        </p:txBody>
      </p:sp>
      <p:sp>
        <p:nvSpPr>
          <p:cNvPr id="11" name="Text 9"/>
          <p:cNvSpPr/>
          <p:nvPr/>
        </p:nvSpPr>
        <p:spPr>
          <a:xfrm>
            <a:off x="9087047" y="2808139"/>
            <a:ext cx="2560320" cy="320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200" dirty="0">
                <a:solidFill>
                  <a:srgbClr val="00000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A nonprofit organization raised awareness and donations using TikTok challenges.</a:t>
            </a:r>
            <a:endParaRPr lang="en-US" sz="1200" dirty="0"/>
          </a:p>
          <a:p>
            <a:pPr algn="l"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200" dirty="0">
                <a:solidFill>
                  <a:srgbClr val="00000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This strategy highlighted the power of creative content and audience engagement.</a:t>
            </a:r>
            <a:endParaRPr lang="en-US" sz="1200" dirty="0"/>
          </a:p>
        </p:txBody>
      </p:sp>
      <p:sp>
        <p:nvSpPr>
          <p:cNvPr id="12" name="Text 10"/>
          <p:cNvSpPr/>
          <p:nvPr/>
        </p:nvSpPr>
        <p:spPr>
          <a:xfrm>
            <a:off x="9087047" y="2068060"/>
            <a:ext cx="256032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Nonprofit's TikTok Awareness Campaign</a:t>
            </a:r>
            <a:endParaRPr lang="en-US" sz="1600" dirty="0"/>
          </a:p>
        </p:txBody>
      </p:sp>
      <p:sp>
        <p:nvSpPr>
          <p:cNvPr id="13" name="Text 11"/>
          <p:cNvSpPr/>
          <p:nvPr/>
        </p:nvSpPr>
        <p:spPr>
          <a:xfrm>
            <a:off x="9087047" y="1492249"/>
            <a:ext cx="457200" cy="355600"/>
          </a:xfrm>
          <a:custGeom>
            <a:avLst/>
            <a:gdLst/>
            <a:ahLst/>
            <a:cxnLst/>
            <a:rect l="l" t="t" r="r" b="b"/>
            <a:pathLst>
              <a:path w="457200" h="355600">
                <a:moveTo>
                  <a:pt x="438148" y="0"/>
                </a:moveTo>
                <a:cubicBezTo>
                  <a:pt x="427592" y="0"/>
                  <a:pt x="419097" y="8492"/>
                  <a:pt x="419097" y="19050"/>
                </a:cubicBezTo>
                <a:lnTo>
                  <a:pt x="419097" y="23573"/>
                </a:lnTo>
                <a:lnTo>
                  <a:pt x="38098" y="127476"/>
                </a:lnTo>
                <a:lnTo>
                  <a:pt x="38098" y="120648"/>
                </a:lnTo>
                <a:cubicBezTo>
                  <a:pt x="38098" y="110090"/>
                  <a:pt x="29604" y="101599"/>
                  <a:pt x="19047" y="101599"/>
                </a:cubicBezTo>
                <a:cubicBezTo>
                  <a:pt x="8490" y="101599"/>
                  <a:pt x="-5" y="110090"/>
                  <a:pt x="-5" y="120648"/>
                </a:cubicBezTo>
                <a:lnTo>
                  <a:pt x="-5" y="137873"/>
                </a:lnTo>
                <a:lnTo>
                  <a:pt x="-5" y="152400"/>
                </a:lnTo>
                <a:lnTo>
                  <a:pt x="-5" y="203201"/>
                </a:lnTo>
                <a:lnTo>
                  <a:pt x="-5" y="217727"/>
                </a:lnTo>
                <a:lnTo>
                  <a:pt x="-5" y="234952"/>
                </a:lnTo>
                <a:cubicBezTo>
                  <a:pt x="-5" y="245510"/>
                  <a:pt x="8490" y="254002"/>
                  <a:pt x="19047" y="254002"/>
                </a:cubicBezTo>
                <a:cubicBezTo>
                  <a:pt x="29604" y="254002"/>
                  <a:pt x="38098" y="245510"/>
                  <a:pt x="38098" y="234952"/>
                </a:cubicBezTo>
                <a:lnTo>
                  <a:pt x="38098" y="228125"/>
                </a:lnTo>
                <a:lnTo>
                  <a:pt x="131445" y="253603"/>
                </a:lnTo>
                <a:cubicBezTo>
                  <a:pt x="128587" y="261700"/>
                  <a:pt x="127001" y="270352"/>
                  <a:pt x="127001" y="279399"/>
                </a:cubicBezTo>
                <a:cubicBezTo>
                  <a:pt x="127001" y="321466"/>
                  <a:pt x="161131" y="355600"/>
                  <a:pt x="203203" y="355600"/>
                </a:cubicBezTo>
                <a:cubicBezTo>
                  <a:pt x="240428" y="355600"/>
                  <a:pt x="271467" y="328930"/>
                  <a:pt x="278055" y="293608"/>
                </a:cubicBezTo>
                <a:lnTo>
                  <a:pt x="419106" y="332027"/>
                </a:lnTo>
                <a:lnTo>
                  <a:pt x="419106" y="336551"/>
                </a:lnTo>
                <a:cubicBezTo>
                  <a:pt x="419106" y="347108"/>
                  <a:pt x="427601" y="355600"/>
                  <a:pt x="438158" y="355600"/>
                </a:cubicBezTo>
                <a:cubicBezTo>
                  <a:pt x="448714" y="355600"/>
                  <a:pt x="457209" y="347108"/>
                  <a:pt x="457209" y="336551"/>
                </a:cubicBezTo>
                <a:lnTo>
                  <a:pt x="457209" y="317501"/>
                </a:lnTo>
                <a:lnTo>
                  <a:pt x="457209" y="38103"/>
                </a:lnTo>
                <a:lnTo>
                  <a:pt x="457209" y="19053"/>
                </a:lnTo>
                <a:cubicBezTo>
                  <a:pt x="457209" y="8495"/>
                  <a:pt x="448714" y="4"/>
                  <a:pt x="438158" y="4"/>
                </a:cubicBezTo>
                <a:lnTo>
                  <a:pt x="438148" y="0"/>
                </a:lnTo>
                <a:moveTo>
                  <a:pt x="419102" y="292577"/>
                </a:moveTo>
                <a:lnTo>
                  <a:pt x="38103" y="188674"/>
                </a:lnTo>
                <a:lnTo>
                  <a:pt x="38103" y="167004"/>
                </a:lnTo>
                <a:lnTo>
                  <a:pt x="419102" y="63023"/>
                </a:lnTo>
                <a:lnTo>
                  <a:pt x="419102" y="292577"/>
                </a:lnTo>
                <a:moveTo>
                  <a:pt x="165099" y="279398"/>
                </a:moveTo>
                <a:cubicBezTo>
                  <a:pt x="165099" y="273762"/>
                  <a:pt x="166288" y="268446"/>
                  <a:pt x="168515" y="263681"/>
                </a:cubicBezTo>
                <a:lnTo>
                  <a:pt x="241141" y="283445"/>
                </a:lnTo>
                <a:cubicBezTo>
                  <a:pt x="239079" y="302573"/>
                  <a:pt x="222885" y="317419"/>
                  <a:pt x="203280" y="317419"/>
                </a:cubicBezTo>
                <a:cubicBezTo>
                  <a:pt x="182244" y="317419"/>
                  <a:pt x="165182" y="300354"/>
                  <a:pt x="165182" y="279320"/>
                </a:cubicBezTo>
                <a:lnTo>
                  <a:pt x="165099" y="279398"/>
                </a:lnTo>
              </a:path>
            </a:pathLst>
          </a:custGeom>
          <a:solidFill>
            <a:srgbClr val="1570E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4" name="Text 12"/>
          <p:cNvSpPr/>
          <p:nvPr/>
        </p:nvSpPr>
        <p:spPr>
          <a:xfrm>
            <a:off x="6353398" y="2808139"/>
            <a:ext cx="2560320" cy="320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200" dirty="0">
                <a:solidFill>
                  <a:srgbClr val="00000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A B2B company utilized LinkedIn thought leadership to generate high-quality leads.</a:t>
            </a:r>
            <a:endParaRPr lang="en-US" sz="1200" dirty="0"/>
          </a:p>
          <a:p>
            <a:pPr algn="l"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200" dirty="0">
                <a:solidFill>
                  <a:srgbClr val="00000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This approach emphasized the importance of professional audience alignment.</a:t>
            </a:r>
            <a:endParaRPr lang="en-US" sz="1200" dirty="0"/>
          </a:p>
        </p:txBody>
      </p:sp>
      <p:sp>
        <p:nvSpPr>
          <p:cNvPr id="15" name="Text 13"/>
          <p:cNvSpPr/>
          <p:nvPr/>
        </p:nvSpPr>
        <p:spPr>
          <a:xfrm>
            <a:off x="6353398" y="2068060"/>
            <a:ext cx="256032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B2B Company's LinkedIn Lead Generation</a:t>
            </a:r>
            <a:endParaRPr lang="en-US" sz="1600" dirty="0"/>
          </a:p>
        </p:txBody>
      </p:sp>
      <p:sp>
        <p:nvSpPr>
          <p:cNvPr id="16" name="Text 14"/>
          <p:cNvSpPr/>
          <p:nvPr/>
        </p:nvSpPr>
        <p:spPr>
          <a:xfrm>
            <a:off x="6353398" y="1455737"/>
            <a:ext cx="457200" cy="428625"/>
          </a:xfrm>
          <a:custGeom>
            <a:avLst/>
            <a:gdLst/>
            <a:ahLst/>
            <a:cxnLst/>
            <a:rect l="l" t="t" r="r" b="b"/>
            <a:pathLst>
              <a:path w="457200" h="428625">
                <a:moveTo>
                  <a:pt x="157163" y="50008"/>
                </a:moveTo>
                <a:lnTo>
                  <a:pt x="157163" y="85725"/>
                </a:lnTo>
                <a:lnTo>
                  <a:pt x="300038" y="85725"/>
                </a:lnTo>
                <a:lnTo>
                  <a:pt x="300038" y="50008"/>
                </a:lnTo>
                <a:cubicBezTo>
                  <a:pt x="300038" y="46077"/>
                  <a:pt x="296823" y="42863"/>
                  <a:pt x="292896" y="42863"/>
                </a:cubicBezTo>
                <a:lnTo>
                  <a:pt x="164309" y="42863"/>
                </a:lnTo>
                <a:cubicBezTo>
                  <a:pt x="160381" y="42863"/>
                  <a:pt x="157167" y="46077"/>
                  <a:pt x="157167" y="50008"/>
                </a:cubicBezTo>
                <a:lnTo>
                  <a:pt x="157163" y="50008"/>
                </a:lnTo>
                <a:moveTo>
                  <a:pt x="114300" y="85725"/>
                </a:moveTo>
                <a:lnTo>
                  <a:pt x="114300" y="50008"/>
                </a:lnTo>
                <a:cubicBezTo>
                  <a:pt x="114300" y="22417"/>
                  <a:pt x="136712" y="0"/>
                  <a:pt x="164309" y="0"/>
                </a:cubicBezTo>
                <a:lnTo>
                  <a:pt x="292896" y="0"/>
                </a:lnTo>
                <a:cubicBezTo>
                  <a:pt x="320488" y="0"/>
                  <a:pt x="342905" y="22413"/>
                  <a:pt x="342905" y="50008"/>
                </a:cubicBezTo>
                <a:lnTo>
                  <a:pt x="342905" y="85725"/>
                </a:lnTo>
                <a:lnTo>
                  <a:pt x="400055" y="85725"/>
                </a:lnTo>
                <a:cubicBezTo>
                  <a:pt x="431579" y="85725"/>
                  <a:pt x="457205" y="111352"/>
                  <a:pt x="457205" y="142874"/>
                </a:cubicBezTo>
                <a:lnTo>
                  <a:pt x="457205" y="250030"/>
                </a:lnTo>
                <a:lnTo>
                  <a:pt x="457205" y="371472"/>
                </a:lnTo>
                <a:cubicBezTo>
                  <a:pt x="457205" y="402993"/>
                  <a:pt x="431579" y="428621"/>
                  <a:pt x="400055" y="428621"/>
                </a:cubicBezTo>
                <a:lnTo>
                  <a:pt x="57155" y="428621"/>
                </a:lnTo>
                <a:cubicBezTo>
                  <a:pt x="25631" y="428621"/>
                  <a:pt x="5" y="402993"/>
                  <a:pt x="5" y="371472"/>
                </a:cubicBezTo>
                <a:lnTo>
                  <a:pt x="5" y="250030"/>
                </a:lnTo>
                <a:lnTo>
                  <a:pt x="5" y="142874"/>
                </a:lnTo>
                <a:cubicBezTo>
                  <a:pt x="5" y="111352"/>
                  <a:pt x="25631" y="85725"/>
                  <a:pt x="57155" y="85725"/>
                </a:cubicBezTo>
                <a:lnTo>
                  <a:pt x="114300" y="85725"/>
                </a:lnTo>
                <a:moveTo>
                  <a:pt x="42863" y="271461"/>
                </a:moveTo>
                <a:lnTo>
                  <a:pt x="42863" y="371472"/>
                </a:lnTo>
                <a:cubicBezTo>
                  <a:pt x="42863" y="379329"/>
                  <a:pt x="49291" y="385758"/>
                  <a:pt x="57150" y="385758"/>
                </a:cubicBezTo>
                <a:lnTo>
                  <a:pt x="400050" y="385758"/>
                </a:lnTo>
                <a:cubicBezTo>
                  <a:pt x="407909" y="385758"/>
                  <a:pt x="414338" y="379329"/>
                  <a:pt x="414338" y="371472"/>
                </a:cubicBezTo>
                <a:lnTo>
                  <a:pt x="414338" y="271461"/>
                </a:lnTo>
                <a:lnTo>
                  <a:pt x="285750" y="271461"/>
                </a:lnTo>
                <a:lnTo>
                  <a:pt x="285750" y="285747"/>
                </a:lnTo>
                <a:cubicBezTo>
                  <a:pt x="285750" y="301551"/>
                  <a:pt x="272980" y="314324"/>
                  <a:pt x="257175" y="314324"/>
                </a:cubicBezTo>
                <a:lnTo>
                  <a:pt x="200025" y="314324"/>
                </a:lnTo>
                <a:cubicBezTo>
                  <a:pt x="184220" y="314324"/>
                  <a:pt x="171450" y="301555"/>
                  <a:pt x="171450" y="285747"/>
                </a:cubicBezTo>
                <a:lnTo>
                  <a:pt x="171450" y="271461"/>
                </a:lnTo>
                <a:lnTo>
                  <a:pt x="42863" y="271461"/>
                </a:lnTo>
                <a:moveTo>
                  <a:pt x="171450" y="228599"/>
                </a:moveTo>
                <a:lnTo>
                  <a:pt x="285750" y="228599"/>
                </a:lnTo>
                <a:lnTo>
                  <a:pt x="414338" y="228599"/>
                </a:lnTo>
                <a:lnTo>
                  <a:pt x="414338" y="142874"/>
                </a:lnTo>
                <a:cubicBezTo>
                  <a:pt x="414338" y="135017"/>
                  <a:pt x="407909" y="128587"/>
                  <a:pt x="400050" y="128587"/>
                </a:cubicBezTo>
                <a:lnTo>
                  <a:pt x="321471" y="128587"/>
                </a:lnTo>
                <a:lnTo>
                  <a:pt x="135734" y="128587"/>
                </a:lnTo>
                <a:lnTo>
                  <a:pt x="57155" y="128587"/>
                </a:lnTo>
                <a:cubicBezTo>
                  <a:pt x="49295" y="128587"/>
                  <a:pt x="42867" y="135017"/>
                  <a:pt x="42867" y="142874"/>
                </a:cubicBezTo>
                <a:lnTo>
                  <a:pt x="42867" y="228599"/>
                </a:lnTo>
                <a:lnTo>
                  <a:pt x="171450" y="228599"/>
                </a:lnTo>
              </a:path>
            </a:pathLst>
          </a:custGeom>
          <a:solidFill>
            <a:srgbClr val="1570E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7" name="Text 15"/>
          <p:cNvSpPr/>
          <p:nvPr/>
        </p:nvSpPr>
        <p:spPr>
          <a:xfrm>
            <a:off x="3619749" y="2808139"/>
            <a:ext cx="2560320" cy="320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200" dirty="0">
                <a:solidFill>
                  <a:srgbClr val="00000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A retail brand achieved a 40% increase in Instagram engagement.</a:t>
            </a:r>
            <a:endParaRPr lang="en-US" sz="1200" dirty="0"/>
          </a:p>
          <a:p>
            <a:pPr algn="l"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200" dirty="0">
                <a:solidFill>
                  <a:srgbClr val="00000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This was accomplished through strategic collaborations with influencers.</a:t>
            </a:r>
            <a:endParaRPr lang="en-US" sz="1200" dirty="0"/>
          </a:p>
        </p:txBody>
      </p:sp>
      <p:sp>
        <p:nvSpPr>
          <p:cNvPr id="18" name="Text 16"/>
          <p:cNvSpPr/>
          <p:nvPr/>
        </p:nvSpPr>
        <p:spPr>
          <a:xfrm>
            <a:off x="3619749" y="2068060"/>
            <a:ext cx="256032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Retail Brand's Instagram Engagement Boost</a:t>
            </a:r>
            <a:endParaRPr lang="en-US" sz="1600" dirty="0"/>
          </a:p>
        </p:txBody>
      </p:sp>
      <p:sp>
        <p:nvSpPr>
          <p:cNvPr id="19" name="Text 17"/>
          <p:cNvSpPr/>
          <p:nvPr/>
        </p:nvSpPr>
        <p:spPr>
          <a:xfrm>
            <a:off x="3619749" y="1532260"/>
            <a:ext cx="457200" cy="275578"/>
          </a:xfrm>
          <a:custGeom>
            <a:avLst/>
            <a:gdLst/>
            <a:ahLst/>
            <a:cxnLst/>
            <a:rect l="l" t="t" r="r" b="b"/>
            <a:pathLst>
              <a:path w="457200" h="275578">
                <a:moveTo>
                  <a:pt x="194452" y="430"/>
                </a:moveTo>
                <a:lnTo>
                  <a:pt x="157949" y="36936"/>
                </a:lnTo>
                <a:cubicBezTo>
                  <a:pt x="147017" y="39937"/>
                  <a:pt x="136877" y="45437"/>
                  <a:pt x="128304" y="53010"/>
                </a:cubicBezTo>
                <a:lnTo>
                  <a:pt x="109303" y="69942"/>
                </a:lnTo>
                <a:cubicBezTo>
                  <a:pt x="102015" y="76443"/>
                  <a:pt x="92514" y="80014"/>
                  <a:pt x="82726" y="80014"/>
                </a:cubicBezTo>
                <a:lnTo>
                  <a:pt x="68580" y="80014"/>
                </a:lnTo>
                <a:lnTo>
                  <a:pt x="68580" y="171454"/>
                </a:lnTo>
                <a:cubicBezTo>
                  <a:pt x="83151" y="171884"/>
                  <a:pt x="97013" y="177811"/>
                  <a:pt x="107369" y="188170"/>
                </a:cubicBezTo>
                <a:lnTo>
                  <a:pt x="132798" y="213601"/>
                </a:lnTo>
                <a:lnTo>
                  <a:pt x="137800" y="218603"/>
                </a:lnTo>
                <a:lnTo>
                  <a:pt x="137800" y="218603"/>
                </a:lnTo>
                <a:lnTo>
                  <a:pt x="157089" y="237890"/>
                </a:lnTo>
                <a:cubicBezTo>
                  <a:pt x="161520" y="242319"/>
                  <a:pt x="168807" y="242319"/>
                  <a:pt x="173233" y="237890"/>
                </a:cubicBezTo>
                <a:cubicBezTo>
                  <a:pt x="174449" y="236675"/>
                  <a:pt x="175377" y="235248"/>
                  <a:pt x="175876" y="233746"/>
                </a:cubicBezTo>
                <a:cubicBezTo>
                  <a:pt x="177878" y="228245"/>
                  <a:pt x="182519" y="224100"/>
                  <a:pt x="188234" y="222816"/>
                </a:cubicBezTo>
                <a:cubicBezTo>
                  <a:pt x="193949" y="221529"/>
                  <a:pt x="199947" y="223246"/>
                  <a:pt x="204094" y="227460"/>
                </a:cubicBezTo>
                <a:lnTo>
                  <a:pt x="211812" y="235033"/>
                </a:lnTo>
                <a:cubicBezTo>
                  <a:pt x="220101" y="243319"/>
                  <a:pt x="233529" y="243319"/>
                  <a:pt x="241744" y="235033"/>
                </a:cubicBezTo>
                <a:cubicBezTo>
                  <a:pt x="245603" y="231175"/>
                  <a:pt x="247674" y="226247"/>
                  <a:pt x="247889" y="221174"/>
                </a:cubicBezTo>
                <a:cubicBezTo>
                  <a:pt x="248173" y="214888"/>
                  <a:pt x="251890" y="209316"/>
                  <a:pt x="257605" y="206601"/>
                </a:cubicBezTo>
                <a:cubicBezTo>
                  <a:pt x="263320" y="203887"/>
                  <a:pt x="269963" y="204457"/>
                  <a:pt x="275033" y="208100"/>
                </a:cubicBezTo>
                <a:cubicBezTo>
                  <a:pt x="281750" y="212887"/>
                  <a:pt x="291108" y="212245"/>
                  <a:pt x="297107" y="206243"/>
                </a:cubicBezTo>
                <a:cubicBezTo>
                  <a:pt x="303823" y="199527"/>
                  <a:pt x="303823" y="188669"/>
                  <a:pt x="297107" y="182025"/>
                </a:cubicBezTo>
                <a:lnTo>
                  <a:pt x="242956" y="127877"/>
                </a:lnTo>
                <a:lnTo>
                  <a:pt x="217380" y="151452"/>
                </a:lnTo>
                <a:cubicBezTo>
                  <a:pt x="197876" y="169456"/>
                  <a:pt x="167948" y="169740"/>
                  <a:pt x="148087" y="152095"/>
                </a:cubicBezTo>
                <a:cubicBezTo>
                  <a:pt x="125442" y="131950"/>
                  <a:pt x="124939" y="96802"/>
                  <a:pt x="146944" y="76013"/>
                </a:cubicBezTo>
                <a:lnTo>
                  <a:pt x="197021" y="28721"/>
                </a:lnTo>
                <a:cubicBezTo>
                  <a:pt x="216594" y="10290"/>
                  <a:pt x="242453" y="3"/>
                  <a:pt x="269387" y="3"/>
                </a:cubicBezTo>
                <a:cubicBezTo>
                  <a:pt x="295177" y="3"/>
                  <a:pt x="320109" y="9505"/>
                  <a:pt x="339325" y="26577"/>
                </a:cubicBezTo>
                <a:lnTo>
                  <a:pt x="360827" y="45721"/>
                </a:lnTo>
                <a:lnTo>
                  <a:pt x="388615" y="45721"/>
                </a:lnTo>
                <a:lnTo>
                  <a:pt x="417190" y="45721"/>
                </a:lnTo>
                <a:lnTo>
                  <a:pt x="445765" y="45721"/>
                </a:lnTo>
                <a:cubicBezTo>
                  <a:pt x="452052" y="45721"/>
                  <a:pt x="457195" y="50863"/>
                  <a:pt x="457195" y="57152"/>
                </a:cubicBezTo>
                <a:lnTo>
                  <a:pt x="457195" y="205741"/>
                </a:lnTo>
                <a:cubicBezTo>
                  <a:pt x="457195" y="218385"/>
                  <a:pt x="446982" y="228600"/>
                  <a:pt x="434335" y="228600"/>
                </a:cubicBezTo>
                <a:lnTo>
                  <a:pt x="411475" y="228600"/>
                </a:lnTo>
                <a:cubicBezTo>
                  <a:pt x="403045" y="228600"/>
                  <a:pt x="395615" y="224029"/>
                  <a:pt x="391688" y="217170"/>
                </a:cubicBezTo>
                <a:lnTo>
                  <a:pt x="331036" y="217170"/>
                </a:lnTo>
                <a:cubicBezTo>
                  <a:pt x="328608" y="221956"/>
                  <a:pt x="325394" y="226528"/>
                  <a:pt x="321393" y="230530"/>
                </a:cubicBezTo>
                <a:cubicBezTo>
                  <a:pt x="309177" y="242746"/>
                  <a:pt x="292247" y="247533"/>
                  <a:pt x="276387" y="244887"/>
                </a:cubicBezTo>
                <a:cubicBezTo>
                  <a:pt x="273817" y="250101"/>
                  <a:pt x="270315" y="254960"/>
                  <a:pt x="265958" y="259317"/>
                </a:cubicBezTo>
                <a:cubicBezTo>
                  <a:pt x="246454" y="278819"/>
                  <a:pt x="215954" y="280748"/>
                  <a:pt x="194237" y="265104"/>
                </a:cubicBezTo>
                <a:cubicBezTo>
                  <a:pt x="176305" y="279963"/>
                  <a:pt x="149587" y="279034"/>
                  <a:pt x="132803" y="262174"/>
                </a:cubicBezTo>
                <a:lnTo>
                  <a:pt x="113587" y="242886"/>
                </a:lnTo>
                <a:lnTo>
                  <a:pt x="108585" y="237885"/>
                </a:lnTo>
                <a:lnTo>
                  <a:pt x="83151" y="212454"/>
                </a:lnTo>
                <a:cubicBezTo>
                  <a:pt x="79224" y="208525"/>
                  <a:pt x="74080" y="206240"/>
                  <a:pt x="68580" y="205810"/>
                </a:cubicBezTo>
                <a:cubicBezTo>
                  <a:pt x="68580" y="218382"/>
                  <a:pt x="58293" y="228598"/>
                  <a:pt x="45720" y="228598"/>
                </a:cubicBezTo>
                <a:lnTo>
                  <a:pt x="22860" y="228598"/>
                </a:lnTo>
                <a:cubicBezTo>
                  <a:pt x="10214" y="228598"/>
                  <a:pt x="0" y="218382"/>
                  <a:pt x="0" y="205738"/>
                </a:cubicBezTo>
                <a:lnTo>
                  <a:pt x="0" y="57149"/>
                </a:lnTo>
                <a:cubicBezTo>
                  <a:pt x="0" y="50863"/>
                  <a:pt x="5144" y="45718"/>
                  <a:pt x="11430" y="45718"/>
                </a:cubicBezTo>
                <a:lnTo>
                  <a:pt x="40005" y="45718"/>
                </a:lnTo>
                <a:lnTo>
                  <a:pt x="68580" y="45718"/>
                </a:lnTo>
                <a:lnTo>
                  <a:pt x="82726" y="45718"/>
                </a:lnTo>
                <a:cubicBezTo>
                  <a:pt x="84157" y="45718"/>
                  <a:pt x="85510" y="45220"/>
                  <a:pt x="86511" y="44291"/>
                </a:cubicBezTo>
                <a:lnTo>
                  <a:pt x="105444" y="27431"/>
                </a:lnTo>
                <a:cubicBezTo>
                  <a:pt x="125373" y="9786"/>
                  <a:pt x="151022" y="0"/>
                  <a:pt x="177668" y="0"/>
                </a:cubicBezTo>
                <a:lnTo>
                  <a:pt x="185024" y="0"/>
                </a:lnTo>
                <a:cubicBezTo>
                  <a:pt x="188165" y="0"/>
                  <a:pt x="191384" y="143"/>
                  <a:pt x="194452" y="430"/>
                </a:cubicBezTo>
                <a:lnTo>
                  <a:pt x="194452" y="430"/>
                </a:lnTo>
                <a:moveTo>
                  <a:pt x="388620" y="182879"/>
                </a:moveTo>
                <a:lnTo>
                  <a:pt x="388620" y="80009"/>
                </a:lnTo>
                <a:lnTo>
                  <a:pt x="354330" y="80009"/>
                </a:lnTo>
                <a:cubicBezTo>
                  <a:pt x="350115" y="80009"/>
                  <a:pt x="346041" y="78438"/>
                  <a:pt x="342973" y="75652"/>
                </a:cubicBezTo>
                <a:lnTo>
                  <a:pt x="316611" y="52219"/>
                </a:lnTo>
                <a:cubicBezTo>
                  <a:pt x="303608" y="40648"/>
                  <a:pt x="286820" y="34287"/>
                  <a:pt x="269391" y="34287"/>
                </a:cubicBezTo>
                <a:cubicBezTo>
                  <a:pt x="251245" y="34287"/>
                  <a:pt x="233817" y="41218"/>
                  <a:pt x="220599" y="53647"/>
                </a:cubicBezTo>
                <a:lnTo>
                  <a:pt x="170522" y="100939"/>
                </a:lnTo>
                <a:cubicBezTo>
                  <a:pt x="163166" y="107939"/>
                  <a:pt x="163307" y="119728"/>
                  <a:pt x="170879" y="126441"/>
                </a:cubicBezTo>
                <a:cubicBezTo>
                  <a:pt x="177522" y="132371"/>
                  <a:pt x="187594" y="132228"/>
                  <a:pt x="194095" y="126226"/>
                </a:cubicBezTo>
                <a:lnTo>
                  <a:pt x="245457" y="78791"/>
                </a:lnTo>
                <a:cubicBezTo>
                  <a:pt x="252388" y="72361"/>
                  <a:pt x="263247" y="72788"/>
                  <a:pt x="269675" y="79791"/>
                </a:cubicBezTo>
                <a:cubicBezTo>
                  <a:pt x="276103" y="86791"/>
                  <a:pt x="275678" y="97579"/>
                  <a:pt x="268674" y="104009"/>
                </a:cubicBezTo>
                <a:lnTo>
                  <a:pt x="268102" y="104579"/>
                </a:lnTo>
                <a:lnTo>
                  <a:pt x="321252" y="157730"/>
                </a:lnTo>
                <a:cubicBezTo>
                  <a:pt x="328398" y="164873"/>
                  <a:pt x="333038" y="173661"/>
                  <a:pt x="335109" y="182805"/>
                </a:cubicBezTo>
                <a:lnTo>
                  <a:pt x="388542" y="182805"/>
                </a:lnTo>
                <a:lnTo>
                  <a:pt x="388620" y="182879"/>
                </a:lnTo>
                <a:moveTo>
                  <a:pt x="45720" y="194310"/>
                </a:moveTo>
                <a:cubicBezTo>
                  <a:pt x="45720" y="187997"/>
                  <a:pt x="40604" y="182879"/>
                  <a:pt x="34290" y="182879"/>
                </a:cubicBezTo>
                <a:cubicBezTo>
                  <a:pt x="27976" y="182879"/>
                  <a:pt x="22860" y="187997"/>
                  <a:pt x="22860" y="194310"/>
                </a:cubicBezTo>
                <a:cubicBezTo>
                  <a:pt x="22860" y="200624"/>
                  <a:pt x="27976" y="205741"/>
                  <a:pt x="34290" y="205741"/>
                </a:cubicBezTo>
                <a:cubicBezTo>
                  <a:pt x="40604" y="205741"/>
                  <a:pt x="45720" y="200624"/>
                  <a:pt x="45720" y="194310"/>
                </a:cubicBezTo>
                <a:moveTo>
                  <a:pt x="422910" y="205741"/>
                </a:moveTo>
                <a:cubicBezTo>
                  <a:pt x="429224" y="205741"/>
                  <a:pt x="434340" y="200624"/>
                  <a:pt x="434340" y="194310"/>
                </a:cubicBezTo>
                <a:cubicBezTo>
                  <a:pt x="434340" y="187997"/>
                  <a:pt x="429224" y="182879"/>
                  <a:pt x="422910" y="182879"/>
                </a:cubicBezTo>
                <a:cubicBezTo>
                  <a:pt x="416596" y="182879"/>
                  <a:pt x="411480" y="187997"/>
                  <a:pt x="411480" y="194310"/>
                </a:cubicBezTo>
                <a:cubicBezTo>
                  <a:pt x="411480" y="200624"/>
                  <a:pt x="416596" y="205741"/>
                  <a:pt x="422910" y="205741"/>
                </a:cubicBezTo>
              </a:path>
            </a:pathLst>
          </a:custGeom>
          <a:solidFill>
            <a:srgbClr val="1570E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20" name="Text 18"/>
          <p:cNvSpPr/>
          <p:nvPr/>
        </p:nvSpPr>
        <p:spPr>
          <a:xfrm>
            <a:off x="11009743" y="6137907"/>
            <a:ext cx="54864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11655241" y="0"/>
            <a:ext cx="536759" cy="6858000"/>
          </a:xfrm>
          <a:prstGeom prst="rect">
            <a:avLst/>
          </a:prstGeom>
          <a:solidFill>
            <a:srgbClr val="1570E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4" name="Text 2"/>
          <p:cNvSpPr/>
          <p:nvPr/>
        </p:nvSpPr>
        <p:spPr>
          <a:xfrm>
            <a:off x="11655243" y="0"/>
            <a:ext cx="536757" cy="6858000"/>
          </a:xfrm>
          <a:prstGeom prst="rect">
            <a:avLst/>
          </a:prstGeom>
          <a:blipFill>
            <a:blip r:embed="rId1"/>
            <a:srcRect l="0" t="0" r="80488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5" name="Text 3"/>
          <p:cNvSpPr/>
          <p:nvPr/>
        </p:nvSpPr>
        <p:spPr>
          <a:xfrm>
            <a:off x="640078" y="1164795"/>
            <a:ext cx="7955280" cy="45719"/>
          </a:xfrm>
          <a:custGeom>
            <a:avLst/>
            <a:gdLst/>
            <a:ahLst/>
            <a:cxnLst/>
            <a:rect l="l" t="t" r="r" b="b"/>
            <a:pathLst>
              <a:path w="7955280" h="45719">
                <a:moveTo>
                  <a:pt x="0" y="0"/>
                </a:moveTo>
                <a:lnTo>
                  <a:pt x="7955280" y="0"/>
                </a:lnTo>
              </a:path>
            </a:pathLst>
          </a:custGeom>
          <a:noFill/>
          <a:ln w="25400">
            <a:solidFill>
              <a:srgbClr val="EAECF0"/>
            </a:solidFill>
          </a:ln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6" name="Text 4"/>
          <p:cNvSpPr/>
          <p:nvPr/>
        </p:nvSpPr>
        <p:spPr>
          <a:xfrm>
            <a:off x="640078" y="1"/>
            <a:ext cx="7955280" cy="1034799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2400" dirty="0">
                <a:solidFill>
                  <a:srgbClr val="000000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Key Takeaways and Path Forward</a:t>
            </a:r>
            <a:endParaRPr lang="en-US" sz="2400" dirty="0"/>
          </a:p>
        </p:txBody>
      </p:sp>
      <p:sp>
        <p:nvSpPr>
          <p:cNvPr id="7" name="Text 5"/>
          <p:cNvSpPr/>
          <p:nvPr/>
        </p:nvSpPr>
        <p:spPr>
          <a:xfrm>
            <a:off x="749390" y="6318000"/>
            <a:ext cx="108375" cy="5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marL="0" indent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0808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 /</a:t>
            </a:r>
            <a:endParaRPr lang="en-US" sz="800" dirty="0"/>
          </a:p>
        </p:txBody>
      </p:sp>
      <p:sp>
        <p:nvSpPr>
          <p:cNvPr id="8" name="Text 6"/>
          <p:cNvSpPr/>
          <p:nvPr/>
        </p:nvSpPr>
        <p:spPr>
          <a:xfrm>
            <a:off x="857765" y="6309360"/>
            <a:ext cx="7737593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800" dirty="0">
                <a:solidFill>
                  <a:srgbClr val="80808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Maximizing Business Growth Through Strategic Social Media</a:t>
            </a:r>
            <a:endParaRPr lang="en-US" sz="800" dirty="0"/>
          </a:p>
        </p:txBody>
      </p:sp>
      <p:sp>
        <p:nvSpPr>
          <p:cNvPr id="9" name="Text 7"/>
          <p:cNvSpPr/>
          <p:nvPr/>
        </p:nvSpPr>
        <p:spPr>
          <a:xfrm>
            <a:off x="430891" y="6308725"/>
            <a:ext cx="287113" cy="5492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800" dirty="0">
                <a:solidFill>
                  <a:srgbClr val="00000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14</a:t>
            </a:r>
            <a:endParaRPr lang="en-US" sz="800" dirty="0"/>
          </a:p>
        </p:txBody>
      </p:sp>
      <p:sp>
        <p:nvSpPr>
          <p:cNvPr id="10" name="Text 8"/>
          <p:cNvSpPr/>
          <p:nvPr/>
        </p:nvSpPr>
        <p:spPr>
          <a:xfrm>
            <a:off x="8991600" y="0"/>
            <a:ext cx="3200400" cy="6858000"/>
          </a:xfrm>
          <a:prstGeom prst="rect">
            <a:avLst/>
          </a:prstGeom>
          <a:blipFill>
            <a:blip r:embed="rId2"/>
            <a:srcRect/>
            <a:stretch>
              <a:fillRect l="-110777" r="-110777" t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1" name="Text 9"/>
          <p:cNvSpPr/>
          <p:nvPr/>
        </p:nvSpPr>
        <p:spPr>
          <a:xfrm>
            <a:off x="11009743" y="6137907"/>
            <a:ext cx="54864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2" name="Text 10"/>
          <p:cNvSpPr/>
          <p:nvPr/>
        </p:nvSpPr>
        <p:spPr>
          <a:xfrm>
            <a:off x="5385953" y="3608357"/>
            <a:ext cx="301752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200" dirty="0">
                <a:solidFill>
                  <a:srgbClr val="40404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Monitor performance continuously and adapt to trends proactively.</a:t>
            </a:r>
            <a:endParaRPr lang="en-US" sz="1200" dirty="0"/>
          </a:p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200" dirty="0">
                <a:solidFill>
                  <a:srgbClr val="40404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This allows for timely adjustments and sustained effectiveness.</a:t>
            </a:r>
            <a:endParaRPr lang="en-US" sz="1200" dirty="0"/>
          </a:p>
        </p:txBody>
      </p:sp>
      <p:sp>
        <p:nvSpPr>
          <p:cNvPr id="13" name="Text 11"/>
          <p:cNvSpPr/>
          <p:nvPr/>
        </p:nvSpPr>
        <p:spPr>
          <a:xfrm>
            <a:off x="5385953" y="3146999"/>
            <a:ext cx="30175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400" dirty="0">
                <a:solidFill>
                  <a:srgbClr val="000000"/>
                </a:solidFill>
                <a:latin typeface="Figtree Bold" pitchFamily="34" charset="0"/>
                <a:ea typeface="Figtree Bold" pitchFamily="34" charset="-122"/>
                <a:cs typeface="Figtree Bold" pitchFamily="34" charset="-120"/>
              </a:rPr>
              <a:t>Performance Monitoring</a:t>
            </a:r>
            <a:endParaRPr lang="en-US" sz="1400" dirty="0"/>
          </a:p>
        </p:txBody>
      </p:sp>
      <p:sp>
        <p:nvSpPr>
          <p:cNvPr id="14" name="Text 12"/>
          <p:cNvSpPr/>
          <p:nvPr/>
        </p:nvSpPr>
        <p:spPr>
          <a:xfrm>
            <a:off x="5385954" y="2167206"/>
            <a:ext cx="301752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200" dirty="0">
                <a:solidFill>
                  <a:srgbClr val="40404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Leverage paid advertising and influencer partnerships strategically.</a:t>
            </a:r>
            <a:endParaRPr lang="en-US" sz="1200" dirty="0"/>
          </a:p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200" dirty="0">
                <a:solidFill>
                  <a:srgbClr val="40404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These can amplify your reach and enhance your brand visibility.</a:t>
            </a:r>
            <a:endParaRPr lang="en-US" sz="1200" dirty="0"/>
          </a:p>
        </p:txBody>
      </p:sp>
      <p:sp>
        <p:nvSpPr>
          <p:cNvPr id="15" name="Text 13"/>
          <p:cNvSpPr/>
          <p:nvPr/>
        </p:nvSpPr>
        <p:spPr>
          <a:xfrm>
            <a:off x="5385954" y="1709543"/>
            <a:ext cx="30175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400" dirty="0">
                <a:solidFill>
                  <a:srgbClr val="000000"/>
                </a:solidFill>
                <a:latin typeface="Figtree Bold" pitchFamily="34" charset="0"/>
                <a:ea typeface="Figtree Bold" pitchFamily="34" charset="-122"/>
                <a:cs typeface="Figtree Bold" pitchFamily="34" charset="-120"/>
              </a:rPr>
              <a:t>Strategic Partnerships</a:t>
            </a:r>
            <a:endParaRPr lang="en-US" sz="1400" dirty="0"/>
          </a:p>
        </p:txBody>
      </p:sp>
      <p:sp>
        <p:nvSpPr>
          <p:cNvPr id="16" name="Text 14"/>
          <p:cNvSpPr/>
          <p:nvPr/>
        </p:nvSpPr>
        <p:spPr>
          <a:xfrm>
            <a:off x="1280301" y="5023180"/>
            <a:ext cx="301752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200" dirty="0">
                <a:solidFill>
                  <a:srgbClr val="40404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Foster engagement and community through authentic interactions.</a:t>
            </a:r>
            <a:endParaRPr lang="en-US" sz="1200" dirty="0"/>
          </a:p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200" dirty="0">
                <a:solidFill>
                  <a:srgbClr val="40404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This builds trust and loyalty among your audience.</a:t>
            </a:r>
            <a:endParaRPr lang="en-US" sz="1200" dirty="0"/>
          </a:p>
        </p:txBody>
      </p:sp>
      <p:sp>
        <p:nvSpPr>
          <p:cNvPr id="17" name="Text 15"/>
          <p:cNvSpPr/>
          <p:nvPr/>
        </p:nvSpPr>
        <p:spPr>
          <a:xfrm>
            <a:off x="1280302" y="4584577"/>
            <a:ext cx="30175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400" dirty="0">
                <a:solidFill>
                  <a:srgbClr val="000000"/>
                </a:solidFill>
                <a:latin typeface="Figtree Bold" pitchFamily="34" charset="0"/>
                <a:ea typeface="Figtree Bold" pitchFamily="34" charset="-122"/>
                <a:cs typeface="Figtree Bold" pitchFamily="34" charset="-120"/>
              </a:rPr>
              <a:t>Engagement and Community Building</a:t>
            </a:r>
            <a:endParaRPr lang="en-US" sz="1400" dirty="0"/>
          </a:p>
        </p:txBody>
      </p:sp>
      <p:sp>
        <p:nvSpPr>
          <p:cNvPr id="18" name="Text 16"/>
          <p:cNvSpPr/>
          <p:nvPr/>
        </p:nvSpPr>
        <p:spPr>
          <a:xfrm>
            <a:off x="1289556" y="3608357"/>
            <a:ext cx="301752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200" dirty="0">
                <a:solidFill>
                  <a:srgbClr val="40404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Choose platforms and content types that align with your brand and customers.</a:t>
            </a:r>
            <a:endParaRPr lang="en-US" sz="1200" dirty="0"/>
          </a:p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200" dirty="0">
                <a:solidFill>
                  <a:srgbClr val="40404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This maximizes the relevance and impact of your social media efforts.</a:t>
            </a:r>
            <a:endParaRPr lang="en-US" sz="1200" dirty="0"/>
          </a:p>
        </p:txBody>
      </p:sp>
      <p:sp>
        <p:nvSpPr>
          <p:cNvPr id="19" name="Text 17"/>
          <p:cNvSpPr/>
          <p:nvPr/>
        </p:nvSpPr>
        <p:spPr>
          <a:xfrm>
            <a:off x="1289556" y="3146999"/>
            <a:ext cx="30175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400" dirty="0">
                <a:solidFill>
                  <a:srgbClr val="000000"/>
                </a:solidFill>
                <a:latin typeface="Figtree Bold" pitchFamily="34" charset="0"/>
                <a:ea typeface="Figtree Bold" pitchFamily="34" charset="-122"/>
                <a:cs typeface="Figtree Bold" pitchFamily="34" charset="-120"/>
              </a:rPr>
              <a:t>Platform and Content Alignment</a:t>
            </a:r>
            <a:endParaRPr lang="en-US" sz="1400" dirty="0"/>
          </a:p>
        </p:txBody>
      </p:sp>
      <p:sp>
        <p:nvSpPr>
          <p:cNvPr id="20" name="Text 18"/>
          <p:cNvSpPr/>
          <p:nvPr/>
        </p:nvSpPr>
        <p:spPr>
          <a:xfrm>
            <a:off x="1280302" y="2161474"/>
            <a:ext cx="301752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200" dirty="0">
                <a:solidFill>
                  <a:srgbClr val="40404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Prioritize understanding your audience and setting SMART goals.</a:t>
            </a:r>
            <a:endParaRPr lang="en-US" sz="1200" dirty="0"/>
          </a:p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200" dirty="0">
                <a:solidFill>
                  <a:srgbClr val="40404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This ensures your strategy aligns with their needs and expectations.</a:t>
            </a:r>
            <a:endParaRPr lang="en-US" sz="1200" dirty="0"/>
          </a:p>
        </p:txBody>
      </p:sp>
      <p:sp>
        <p:nvSpPr>
          <p:cNvPr id="21" name="Text 19"/>
          <p:cNvSpPr/>
          <p:nvPr/>
        </p:nvSpPr>
        <p:spPr>
          <a:xfrm>
            <a:off x="1280302" y="1709543"/>
            <a:ext cx="30175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400" dirty="0">
                <a:solidFill>
                  <a:srgbClr val="000000"/>
                </a:solidFill>
                <a:latin typeface="Figtree Bold" pitchFamily="34" charset="0"/>
                <a:ea typeface="Figtree Bold" pitchFamily="34" charset="-122"/>
                <a:cs typeface="Figtree Bold" pitchFamily="34" charset="-120"/>
              </a:rPr>
              <a:t>Understanding Your Audience</a:t>
            </a:r>
            <a:endParaRPr lang="en-US" sz="1400" dirty="0"/>
          </a:p>
        </p:txBody>
      </p:sp>
      <p:sp>
        <p:nvSpPr>
          <p:cNvPr id="22" name="Text 20"/>
          <p:cNvSpPr/>
          <p:nvPr/>
        </p:nvSpPr>
        <p:spPr>
          <a:xfrm>
            <a:off x="640078" y="1682374"/>
            <a:ext cx="457200" cy="457200"/>
          </a:xfrm>
          <a:prstGeom prst="rect">
            <a:avLst/>
          </a:prstGeom>
          <a:solidFill>
            <a:srgbClr val="1570EF">
              <a:alpha val="5000"/>
            </a:srgbClr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23" name="Text 21"/>
          <p:cNvSpPr/>
          <p:nvPr/>
        </p:nvSpPr>
        <p:spPr>
          <a:xfrm>
            <a:off x="640078" y="1682374"/>
            <a:ext cx="45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marL="0" indent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570EF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1</a:t>
            </a:r>
            <a:endParaRPr lang="en-US" sz="1400" dirty="0"/>
          </a:p>
        </p:txBody>
      </p:sp>
      <p:sp>
        <p:nvSpPr>
          <p:cNvPr id="24" name="Text 22"/>
          <p:cNvSpPr/>
          <p:nvPr/>
        </p:nvSpPr>
        <p:spPr>
          <a:xfrm>
            <a:off x="648338" y="4582004"/>
            <a:ext cx="457200" cy="457200"/>
          </a:xfrm>
          <a:prstGeom prst="rect">
            <a:avLst/>
          </a:prstGeom>
          <a:solidFill>
            <a:srgbClr val="1570EF">
              <a:alpha val="5000"/>
            </a:srgbClr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25" name="Text 23"/>
          <p:cNvSpPr/>
          <p:nvPr/>
        </p:nvSpPr>
        <p:spPr>
          <a:xfrm>
            <a:off x="648338" y="4582004"/>
            <a:ext cx="45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marL="0" indent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570EF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3</a:t>
            </a:r>
            <a:endParaRPr lang="en-US" sz="1400" dirty="0"/>
          </a:p>
        </p:txBody>
      </p:sp>
      <p:sp>
        <p:nvSpPr>
          <p:cNvPr id="26" name="Text 24"/>
          <p:cNvSpPr/>
          <p:nvPr/>
        </p:nvSpPr>
        <p:spPr>
          <a:xfrm>
            <a:off x="640078" y="3151229"/>
            <a:ext cx="457200" cy="457200"/>
          </a:xfrm>
          <a:prstGeom prst="rect">
            <a:avLst/>
          </a:prstGeom>
          <a:solidFill>
            <a:srgbClr val="1570EF">
              <a:alpha val="5000"/>
            </a:srgbClr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27" name="Text 25"/>
          <p:cNvSpPr/>
          <p:nvPr/>
        </p:nvSpPr>
        <p:spPr>
          <a:xfrm>
            <a:off x="640078" y="3151229"/>
            <a:ext cx="45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marL="0" indent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570EF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2</a:t>
            </a:r>
            <a:endParaRPr lang="en-US" sz="1400" dirty="0"/>
          </a:p>
        </p:txBody>
      </p:sp>
      <p:sp>
        <p:nvSpPr>
          <p:cNvPr id="28" name="Text 26"/>
          <p:cNvSpPr/>
          <p:nvPr/>
        </p:nvSpPr>
        <p:spPr>
          <a:xfrm>
            <a:off x="4728728" y="1682374"/>
            <a:ext cx="457200" cy="457200"/>
          </a:xfrm>
          <a:prstGeom prst="rect">
            <a:avLst/>
          </a:prstGeom>
          <a:solidFill>
            <a:srgbClr val="1570EF">
              <a:alpha val="5000"/>
            </a:srgbClr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29" name="Text 27"/>
          <p:cNvSpPr/>
          <p:nvPr/>
        </p:nvSpPr>
        <p:spPr>
          <a:xfrm>
            <a:off x="4728728" y="1682374"/>
            <a:ext cx="45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marL="0" indent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570EF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4</a:t>
            </a:r>
            <a:endParaRPr lang="en-US" sz="1400" dirty="0"/>
          </a:p>
        </p:txBody>
      </p:sp>
      <p:sp>
        <p:nvSpPr>
          <p:cNvPr id="30" name="Text 28"/>
          <p:cNvSpPr/>
          <p:nvPr/>
        </p:nvSpPr>
        <p:spPr>
          <a:xfrm>
            <a:off x="4728728" y="3148241"/>
            <a:ext cx="457200" cy="457200"/>
          </a:xfrm>
          <a:prstGeom prst="rect">
            <a:avLst/>
          </a:prstGeom>
          <a:solidFill>
            <a:srgbClr val="1570EF">
              <a:alpha val="5000"/>
            </a:srgbClr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31" name="Text 29"/>
          <p:cNvSpPr/>
          <p:nvPr/>
        </p:nvSpPr>
        <p:spPr>
          <a:xfrm>
            <a:off x="4728728" y="3148241"/>
            <a:ext cx="45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marL="0" indent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570EF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0" y="0"/>
            <a:ext cx="2743200" cy="6858000"/>
          </a:xfrm>
          <a:prstGeom prst="rect">
            <a:avLst/>
          </a:prstGeom>
          <a:solidFill>
            <a:srgbClr val="1570E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4" name="Text 2"/>
          <p:cNvSpPr/>
          <p:nvPr/>
        </p:nvSpPr>
        <p:spPr>
          <a:xfrm>
            <a:off x="3200400" y="1157457"/>
            <a:ext cx="8321040" cy="9525"/>
          </a:xfrm>
          <a:custGeom>
            <a:avLst/>
            <a:gdLst/>
            <a:ahLst/>
            <a:cxnLst/>
            <a:rect l="l" t="t" r="r" b="b"/>
            <a:pathLst>
              <a:path w="8321040" h="9525">
                <a:moveTo>
                  <a:pt x="0" y="0"/>
                </a:moveTo>
                <a:lnTo>
                  <a:pt x="8321040" y="0"/>
                </a:lnTo>
              </a:path>
            </a:pathLst>
          </a:custGeom>
          <a:noFill/>
          <a:ln w="25400">
            <a:solidFill>
              <a:srgbClr val="EAECF0"/>
            </a:solidFill>
          </a:ln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5" name="Text 3"/>
          <p:cNvSpPr/>
          <p:nvPr/>
        </p:nvSpPr>
        <p:spPr>
          <a:xfrm>
            <a:off x="-7641" y="0"/>
            <a:ext cx="2750841" cy="6858000"/>
          </a:xfrm>
          <a:prstGeom prst="rect">
            <a:avLst/>
          </a:prstGeom>
          <a:blipFill>
            <a:blip r:embed="rId1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6" name="Text 4"/>
          <p:cNvSpPr/>
          <p:nvPr/>
        </p:nvSpPr>
        <p:spPr>
          <a:xfrm>
            <a:off x="10911840" y="1365505"/>
            <a:ext cx="640080" cy="45850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marL="0" indent="0">
              <a:lnSpc>
                <a:spcPct val="150000"/>
              </a:lnSpc>
              <a:buNone/>
            </a:pPr>
            <a:r>
              <a:rPr lang="en-US" sz="1600" dirty="0">
                <a:solidFill>
                  <a:srgbClr val="101828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03</a:t>
            </a:r>
            <a:endParaRPr lang="en-US" sz="1600" dirty="0"/>
          </a:p>
          <a:p>
            <a:pPr algn="r" marL="0" indent="0">
              <a:lnSpc>
                <a:spcPct val="150000"/>
              </a:lnSpc>
              <a:buNone/>
            </a:pPr>
            <a:r>
              <a:rPr lang="en-US" sz="1600" dirty="0">
                <a:solidFill>
                  <a:srgbClr val="101828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04</a:t>
            </a:r>
            <a:endParaRPr lang="en-US" sz="1600" dirty="0"/>
          </a:p>
          <a:p>
            <a:pPr algn="r" marL="0" indent="0">
              <a:lnSpc>
                <a:spcPct val="150000"/>
              </a:lnSpc>
              <a:buNone/>
            </a:pPr>
            <a:r>
              <a:rPr lang="en-US" sz="1600" dirty="0">
                <a:solidFill>
                  <a:srgbClr val="101828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05</a:t>
            </a:r>
            <a:endParaRPr lang="en-US" sz="1600" dirty="0"/>
          </a:p>
          <a:p>
            <a:pPr algn="r" marL="0" indent="0">
              <a:lnSpc>
                <a:spcPct val="150000"/>
              </a:lnSpc>
              <a:buNone/>
            </a:pPr>
            <a:r>
              <a:rPr lang="en-US" sz="1600" dirty="0">
                <a:solidFill>
                  <a:srgbClr val="101828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06</a:t>
            </a:r>
            <a:endParaRPr lang="en-US" sz="1600" dirty="0"/>
          </a:p>
          <a:p>
            <a:pPr algn="r" marL="0" indent="0">
              <a:lnSpc>
                <a:spcPct val="150000"/>
              </a:lnSpc>
              <a:buNone/>
            </a:pPr>
            <a:r>
              <a:rPr lang="en-US" sz="1600" dirty="0">
                <a:solidFill>
                  <a:srgbClr val="101828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07</a:t>
            </a:r>
            <a:endParaRPr lang="en-US" sz="1600" dirty="0"/>
          </a:p>
          <a:p>
            <a:pPr algn="r" marL="0" indent="0">
              <a:lnSpc>
                <a:spcPct val="150000"/>
              </a:lnSpc>
              <a:buNone/>
            </a:pPr>
            <a:r>
              <a:rPr lang="en-US" sz="1600" dirty="0">
                <a:solidFill>
                  <a:srgbClr val="101828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08</a:t>
            </a:r>
            <a:endParaRPr lang="en-US" sz="1600" dirty="0"/>
          </a:p>
          <a:p>
            <a:pPr algn="r" marL="0" indent="0">
              <a:lnSpc>
                <a:spcPct val="150000"/>
              </a:lnSpc>
              <a:buNone/>
            </a:pPr>
            <a:r>
              <a:rPr lang="en-US" sz="1600" dirty="0">
                <a:solidFill>
                  <a:srgbClr val="101828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09</a:t>
            </a:r>
            <a:endParaRPr lang="en-US" sz="1600" dirty="0"/>
          </a:p>
          <a:p>
            <a:pPr algn="r" marL="0" indent="0">
              <a:lnSpc>
                <a:spcPct val="150000"/>
              </a:lnSpc>
              <a:buNone/>
            </a:pPr>
            <a:r>
              <a:rPr lang="en-US" sz="1600" dirty="0">
                <a:solidFill>
                  <a:srgbClr val="101828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10</a:t>
            </a:r>
            <a:endParaRPr lang="en-US" sz="1600" dirty="0"/>
          </a:p>
          <a:p>
            <a:pPr algn="r" marL="0" indent="0">
              <a:lnSpc>
                <a:spcPct val="150000"/>
              </a:lnSpc>
              <a:buNone/>
            </a:pPr>
            <a:r>
              <a:rPr lang="en-US" sz="1600" dirty="0">
                <a:solidFill>
                  <a:srgbClr val="101828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11</a:t>
            </a:r>
            <a:endParaRPr lang="en-US" sz="1600" dirty="0"/>
          </a:p>
          <a:p>
            <a:pPr algn="r" marL="0" indent="0">
              <a:lnSpc>
                <a:spcPct val="150000"/>
              </a:lnSpc>
              <a:buNone/>
            </a:pPr>
            <a:r>
              <a:rPr lang="en-US" sz="1600" dirty="0">
                <a:solidFill>
                  <a:srgbClr val="101828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12</a:t>
            </a:r>
            <a:endParaRPr lang="en-US" sz="1600" dirty="0"/>
          </a:p>
          <a:p>
            <a:pPr algn="r" marL="0" indent="0">
              <a:lnSpc>
                <a:spcPct val="150000"/>
              </a:lnSpc>
              <a:buNone/>
            </a:pPr>
            <a:r>
              <a:rPr lang="en-US" sz="1600" dirty="0">
                <a:solidFill>
                  <a:srgbClr val="101828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13</a:t>
            </a:r>
            <a:endParaRPr lang="en-US" sz="1600" dirty="0"/>
          </a:p>
          <a:p>
            <a:pPr algn="r" marL="0" indent="0">
              <a:lnSpc>
                <a:spcPct val="150000"/>
              </a:lnSpc>
              <a:buNone/>
            </a:pPr>
            <a:r>
              <a:rPr lang="en-US" sz="1600" dirty="0">
                <a:solidFill>
                  <a:srgbClr val="101828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14</a:t>
            </a:r>
            <a:endParaRPr lang="en-US" sz="1600" dirty="0"/>
          </a:p>
        </p:txBody>
      </p:sp>
      <p:sp>
        <p:nvSpPr>
          <p:cNvPr id="7" name="Text 5"/>
          <p:cNvSpPr/>
          <p:nvPr/>
        </p:nvSpPr>
        <p:spPr>
          <a:xfrm>
            <a:off x="3200400" y="1365505"/>
            <a:ext cx="7498080" cy="45850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50000"/>
              </a:lnSpc>
              <a:buNone/>
            </a:pPr>
            <a:r>
              <a:rPr lang="en-US" sz="1600" dirty="0">
                <a:solidFill>
                  <a:srgbClr val="101828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Strategic Importance of Social Media in Busine…</a:t>
            </a:r>
            <a:endParaRPr lang="en-US" sz="1600" dirty="0"/>
          </a:p>
          <a:p>
            <a:pPr algn="l" marL="0" indent="0">
              <a:lnSpc>
                <a:spcPct val="150000"/>
              </a:lnSpc>
              <a:buNone/>
            </a:pPr>
            <a:r>
              <a:rPr lang="en-US" sz="1600" dirty="0">
                <a:solidFill>
                  <a:srgbClr val="101828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Decoding Your Audience for Targeted Engagement</a:t>
            </a:r>
            <a:endParaRPr lang="en-US" sz="1600" dirty="0"/>
          </a:p>
          <a:p>
            <a:pPr algn="l" marL="0" indent="0">
              <a:lnSpc>
                <a:spcPct val="150000"/>
              </a:lnSpc>
              <a:buNone/>
            </a:pPr>
            <a:r>
              <a:rPr lang="en-US" sz="1600" dirty="0">
                <a:solidFill>
                  <a:srgbClr val="101828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Establishing SMART Goals for Social Media Succ…</a:t>
            </a:r>
            <a:endParaRPr lang="en-US" sz="1600" dirty="0"/>
          </a:p>
          <a:p>
            <a:pPr algn="l" marL="0" indent="0">
              <a:lnSpc>
                <a:spcPct val="150000"/>
              </a:lnSpc>
              <a:buNone/>
            </a:pPr>
            <a:r>
              <a:rPr lang="en-US" sz="1600" dirty="0">
                <a:solidFill>
                  <a:srgbClr val="101828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Selecting Platforms Aligned with Audience and …</a:t>
            </a:r>
            <a:endParaRPr lang="en-US" sz="1600" dirty="0"/>
          </a:p>
          <a:p>
            <a:pPr algn="l" marL="0" indent="0">
              <a:lnSpc>
                <a:spcPct val="150000"/>
              </a:lnSpc>
              <a:buNone/>
            </a:pPr>
            <a:r>
              <a:rPr lang="en-US" sz="1600" dirty="0">
                <a:solidFill>
                  <a:srgbClr val="101828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Crafting a Consistent and Impactful Content St…</a:t>
            </a:r>
            <a:endParaRPr lang="en-US" sz="1600" dirty="0"/>
          </a:p>
          <a:p>
            <a:pPr algn="l" marL="0" indent="0">
              <a:lnSpc>
                <a:spcPct val="150000"/>
              </a:lnSpc>
              <a:buNone/>
            </a:pPr>
            <a:r>
              <a:rPr lang="en-US" sz="1600" dirty="0">
                <a:solidFill>
                  <a:srgbClr val="101828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Building Engagement and Fostering Community Lo…</a:t>
            </a:r>
            <a:endParaRPr lang="en-US" sz="1600" dirty="0"/>
          </a:p>
          <a:p>
            <a:pPr algn="l" marL="0" indent="0">
              <a:lnSpc>
                <a:spcPct val="150000"/>
              </a:lnSpc>
              <a:buNone/>
            </a:pPr>
            <a:r>
              <a:rPr lang="en-US" sz="1600" dirty="0">
                <a:solidFill>
                  <a:srgbClr val="101828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Amplifying Reach Through Paid Social Advertisi…</a:t>
            </a:r>
            <a:endParaRPr lang="en-US" sz="1600" dirty="0"/>
          </a:p>
          <a:p>
            <a:pPr algn="l" marL="0" indent="0">
              <a:lnSpc>
                <a:spcPct val="150000"/>
              </a:lnSpc>
              <a:buNone/>
            </a:pPr>
            <a:r>
              <a:rPr lang="en-US" sz="1600" dirty="0">
                <a:solidFill>
                  <a:srgbClr val="101828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Leveraging Influencer Partnerships for Authent…</a:t>
            </a:r>
            <a:endParaRPr lang="en-US" sz="1600" dirty="0"/>
          </a:p>
          <a:p>
            <a:pPr algn="l" marL="0" indent="0">
              <a:lnSpc>
                <a:spcPct val="150000"/>
              </a:lnSpc>
              <a:buNone/>
            </a:pPr>
            <a:r>
              <a:rPr lang="en-US" sz="1600" dirty="0">
                <a:solidFill>
                  <a:srgbClr val="101828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Data-Driven Strategy Through Monitoring and An…</a:t>
            </a:r>
            <a:endParaRPr lang="en-US" sz="1600" dirty="0"/>
          </a:p>
          <a:p>
            <a:pPr algn="l" marL="0" indent="0">
              <a:lnSpc>
                <a:spcPct val="150000"/>
              </a:lnSpc>
              <a:buNone/>
            </a:pPr>
            <a:r>
              <a:rPr lang="en-US" sz="1600" dirty="0">
                <a:solidFill>
                  <a:srgbClr val="101828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Staying Agile: Adapting to Trends and Algorith…</a:t>
            </a:r>
            <a:endParaRPr lang="en-US" sz="1600" dirty="0"/>
          </a:p>
          <a:p>
            <a:pPr algn="l" marL="0" indent="0">
              <a:lnSpc>
                <a:spcPct val="150000"/>
              </a:lnSpc>
              <a:buNone/>
            </a:pPr>
            <a:r>
              <a:rPr lang="en-US" sz="1600" dirty="0">
                <a:solidFill>
                  <a:srgbClr val="101828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Learning from Success: Case Studies Across Ind…</a:t>
            </a:r>
            <a:endParaRPr lang="en-US" sz="1600" dirty="0"/>
          </a:p>
          <a:p>
            <a:pPr algn="l" marL="0" indent="0">
              <a:lnSpc>
                <a:spcPct val="150000"/>
              </a:lnSpc>
              <a:buNone/>
            </a:pPr>
            <a:r>
              <a:rPr lang="en-US" sz="1600" dirty="0">
                <a:solidFill>
                  <a:srgbClr val="101828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Key Takeaways and Path Forward</a:t>
            </a:r>
            <a:endParaRPr lang="en-US" sz="1600" dirty="0"/>
          </a:p>
        </p:txBody>
      </p:sp>
      <p:sp>
        <p:nvSpPr>
          <p:cNvPr id="8" name="Text 6"/>
          <p:cNvSpPr/>
          <p:nvPr/>
        </p:nvSpPr>
        <p:spPr>
          <a:xfrm>
            <a:off x="3200400" y="503683"/>
            <a:ext cx="8261520" cy="538677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2400" dirty="0">
                <a:solidFill>
                  <a:srgbClr val="000000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Table of Contents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11655241" y="0"/>
            <a:ext cx="536759" cy="6858000"/>
          </a:xfrm>
          <a:prstGeom prst="rect">
            <a:avLst/>
          </a:prstGeom>
          <a:solidFill>
            <a:srgbClr val="1570E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4" name="Text 2"/>
          <p:cNvSpPr/>
          <p:nvPr/>
        </p:nvSpPr>
        <p:spPr>
          <a:xfrm>
            <a:off x="11655243" y="0"/>
            <a:ext cx="536757" cy="6858000"/>
          </a:xfrm>
          <a:prstGeom prst="rect">
            <a:avLst/>
          </a:prstGeom>
          <a:blipFill>
            <a:blip r:embed="rId1"/>
            <a:srcRect l="0" t="0" r="80488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5" name="Text 3"/>
          <p:cNvSpPr/>
          <p:nvPr/>
        </p:nvSpPr>
        <p:spPr>
          <a:xfrm>
            <a:off x="640079" y="1311410"/>
            <a:ext cx="3840480" cy="2377440"/>
          </a:xfrm>
          <a:prstGeom prst="rect">
            <a:avLst/>
          </a:prstGeom>
          <a:solidFill>
            <a:srgbClr val="0E2841">
              <a:alpha val="3000"/>
            </a:srgbClr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6" name="Text 4"/>
          <p:cNvSpPr/>
          <p:nvPr/>
        </p:nvSpPr>
        <p:spPr>
          <a:xfrm>
            <a:off x="4663439" y="1311410"/>
            <a:ext cx="3840480" cy="2377440"/>
          </a:xfrm>
          <a:prstGeom prst="rect">
            <a:avLst/>
          </a:prstGeom>
          <a:solidFill>
            <a:srgbClr val="0E2841">
              <a:alpha val="3000"/>
            </a:srgbClr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7" name="Text 5"/>
          <p:cNvSpPr/>
          <p:nvPr/>
        </p:nvSpPr>
        <p:spPr>
          <a:xfrm>
            <a:off x="640079" y="1164795"/>
            <a:ext cx="7863840" cy="45719"/>
          </a:xfrm>
          <a:custGeom>
            <a:avLst/>
            <a:gdLst/>
            <a:ahLst/>
            <a:cxnLst/>
            <a:rect l="l" t="t" r="r" b="b"/>
            <a:pathLst>
              <a:path w="7863840" h="45719">
                <a:moveTo>
                  <a:pt x="0" y="0"/>
                </a:moveTo>
                <a:lnTo>
                  <a:pt x="7863840" y="0"/>
                </a:lnTo>
              </a:path>
            </a:pathLst>
          </a:custGeom>
          <a:noFill/>
          <a:ln w="25400">
            <a:solidFill>
              <a:srgbClr val="EAECF0"/>
            </a:solidFill>
          </a:ln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8" name="Text 6"/>
          <p:cNvSpPr/>
          <p:nvPr/>
        </p:nvSpPr>
        <p:spPr>
          <a:xfrm>
            <a:off x="822959" y="1445170"/>
            <a:ext cx="365760" cy="365760"/>
          </a:xfrm>
          <a:prstGeom prst="rect">
            <a:avLst/>
          </a:prstGeom>
          <a:solidFill>
            <a:srgbClr val="1570EF">
              <a:alpha val="5000"/>
            </a:srgbClr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9" name="Text 7"/>
          <p:cNvSpPr/>
          <p:nvPr/>
        </p:nvSpPr>
        <p:spPr>
          <a:xfrm>
            <a:off x="822959" y="1445170"/>
            <a:ext cx="3657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marL="0" indent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570EF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01</a:t>
            </a:r>
            <a:endParaRPr lang="en-US" sz="1400" dirty="0"/>
          </a:p>
        </p:txBody>
      </p:sp>
      <p:sp>
        <p:nvSpPr>
          <p:cNvPr id="10" name="Text 8"/>
          <p:cNvSpPr/>
          <p:nvPr/>
        </p:nvSpPr>
        <p:spPr>
          <a:xfrm>
            <a:off x="749390" y="6318000"/>
            <a:ext cx="108375" cy="5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marL="0" indent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0808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 /</a:t>
            </a:r>
            <a:endParaRPr lang="en-US" sz="800" dirty="0"/>
          </a:p>
        </p:txBody>
      </p:sp>
      <p:sp>
        <p:nvSpPr>
          <p:cNvPr id="11" name="Text 9"/>
          <p:cNvSpPr/>
          <p:nvPr/>
        </p:nvSpPr>
        <p:spPr>
          <a:xfrm>
            <a:off x="4846319" y="1445170"/>
            <a:ext cx="365760" cy="365760"/>
          </a:xfrm>
          <a:prstGeom prst="rect">
            <a:avLst/>
          </a:prstGeom>
          <a:solidFill>
            <a:srgbClr val="1570EF">
              <a:alpha val="5000"/>
            </a:srgbClr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2" name="Text 10"/>
          <p:cNvSpPr/>
          <p:nvPr/>
        </p:nvSpPr>
        <p:spPr>
          <a:xfrm>
            <a:off x="4846319" y="1445170"/>
            <a:ext cx="3657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marL="0" indent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570EF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02</a:t>
            </a:r>
            <a:endParaRPr lang="en-US" sz="1400" dirty="0"/>
          </a:p>
        </p:txBody>
      </p:sp>
      <p:sp>
        <p:nvSpPr>
          <p:cNvPr id="13" name="Text 11"/>
          <p:cNvSpPr/>
          <p:nvPr/>
        </p:nvSpPr>
        <p:spPr>
          <a:xfrm>
            <a:off x="640079" y="3821072"/>
            <a:ext cx="3840480" cy="2377440"/>
          </a:xfrm>
          <a:prstGeom prst="rect">
            <a:avLst/>
          </a:prstGeom>
          <a:solidFill>
            <a:srgbClr val="0E2841">
              <a:alpha val="3000"/>
            </a:srgbClr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4" name="Text 12"/>
          <p:cNvSpPr/>
          <p:nvPr/>
        </p:nvSpPr>
        <p:spPr>
          <a:xfrm>
            <a:off x="4663439" y="3821072"/>
            <a:ext cx="3840480" cy="2377440"/>
          </a:xfrm>
          <a:prstGeom prst="rect">
            <a:avLst/>
          </a:prstGeom>
          <a:solidFill>
            <a:srgbClr val="0E2841">
              <a:alpha val="3000"/>
            </a:srgbClr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5" name="Text 13"/>
          <p:cNvSpPr/>
          <p:nvPr/>
        </p:nvSpPr>
        <p:spPr>
          <a:xfrm>
            <a:off x="822959" y="3954832"/>
            <a:ext cx="365760" cy="365760"/>
          </a:xfrm>
          <a:prstGeom prst="rect">
            <a:avLst/>
          </a:prstGeom>
          <a:solidFill>
            <a:srgbClr val="1570EF">
              <a:alpha val="5000"/>
            </a:srgbClr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6" name="Text 14"/>
          <p:cNvSpPr/>
          <p:nvPr/>
        </p:nvSpPr>
        <p:spPr>
          <a:xfrm>
            <a:off x="822959" y="3954832"/>
            <a:ext cx="3657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marL="0" indent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570EF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03</a:t>
            </a:r>
            <a:endParaRPr lang="en-US" sz="1400" dirty="0"/>
          </a:p>
        </p:txBody>
      </p:sp>
      <p:sp>
        <p:nvSpPr>
          <p:cNvPr id="17" name="Text 15"/>
          <p:cNvSpPr/>
          <p:nvPr/>
        </p:nvSpPr>
        <p:spPr>
          <a:xfrm>
            <a:off x="4846319" y="3954832"/>
            <a:ext cx="365760" cy="365760"/>
          </a:xfrm>
          <a:prstGeom prst="rect">
            <a:avLst/>
          </a:prstGeom>
          <a:solidFill>
            <a:srgbClr val="1570EF">
              <a:alpha val="5000"/>
            </a:srgbClr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8" name="Text 16"/>
          <p:cNvSpPr/>
          <p:nvPr/>
        </p:nvSpPr>
        <p:spPr>
          <a:xfrm>
            <a:off x="4846319" y="3954832"/>
            <a:ext cx="3657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marL="0" indent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570EF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04</a:t>
            </a:r>
            <a:endParaRPr lang="en-US" sz="1400" dirty="0"/>
          </a:p>
        </p:txBody>
      </p:sp>
      <p:sp>
        <p:nvSpPr>
          <p:cNvPr id="19" name="Text 17"/>
          <p:cNvSpPr/>
          <p:nvPr/>
        </p:nvSpPr>
        <p:spPr>
          <a:xfrm>
            <a:off x="8900160" y="0"/>
            <a:ext cx="3291840" cy="6858000"/>
          </a:xfrm>
          <a:prstGeom prst="rect">
            <a:avLst/>
          </a:prstGeom>
          <a:blipFill>
            <a:blip r:embed="rId2"/>
            <a:srcRect/>
            <a:stretch>
              <a:fillRect l="-106311" r="-106311" t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20" name="Text 18"/>
          <p:cNvSpPr/>
          <p:nvPr/>
        </p:nvSpPr>
        <p:spPr>
          <a:xfrm>
            <a:off x="640079" y="1"/>
            <a:ext cx="7863840" cy="1034799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2400" dirty="0">
                <a:solidFill>
                  <a:srgbClr val="000000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Strategic Importance of Social Media in Business Growth</a:t>
            </a:r>
            <a:endParaRPr lang="en-US" sz="2400" dirty="0"/>
          </a:p>
        </p:txBody>
      </p:sp>
      <p:sp>
        <p:nvSpPr>
          <p:cNvPr id="21" name="Text 19"/>
          <p:cNvSpPr/>
          <p:nvPr/>
        </p:nvSpPr>
        <p:spPr>
          <a:xfrm>
            <a:off x="430891" y="6308725"/>
            <a:ext cx="287113" cy="5492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800" dirty="0">
                <a:solidFill>
                  <a:srgbClr val="00000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3</a:t>
            </a:r>
            <a:endParaRPr lang="en-US" sz="800" dirty="0"/>
          </a:p>
        </p:txBody>
      </p:sp>
      <p:sp>
        <p:nvSpPr>
          <p:cNvPr id="22" name="Text 20"/>
          <p:cNvSpPr/>
          <p:nvPr/>
        </p:nvSpPr>
        <p:spPr>
          <a:xfrm>
            <a:off x="857765" y="6309360"/>
            <a:ext cx="7646153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800" dirty="0">
                <a:solidFill>
                  <a:srgbClr val="80808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Maximizing Business Growth Through Strategic Social Media</a:t>
            </a:r>
            <a:endParaRPr lang="en-US" sz="800" dirty="0"/>
          </a:p>
        </p:txBody>
      </p:sp>
      <p:sp>
        <p:nvSpPr>
          <p:cNvPr id="23" name="Text 21"/>
          <p:cNvSpPr/>
          <p:nvPr/>
        </p:nvSpPr>
        <p:spPr>
          <a:xfrm>
            <a:off x="4846319" y="4873502"/>
            <a:ext cx="3474720" cy="11887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050" dirty="0">
                <a:solidFill>
                  <a:srgbClr val="00000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Leveraging social media effectively is a cornerstone of modern marketing efforts.</a:t>
            </a:r>
            <a:endParaRPr lang="en-US" sz="1050" dirty="0"/>
          </a:p>
          <a:p>
            <a:pPr algn="l"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050" dirty="0">
                <a:solidFill>
                  <a:srgbClr val="00000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It enables businesses to establish a strong presence and foster meaningful connections with their audience.</a:t>
            </a:r>
            <a:endParaRPr lang="en-US" sz="1050" dirty="0"/>
          </a:p>
        </p:txBody>
      </p:sp>
      <p:sp>
        <p:nvSpPr>
          <p:cNvPr id="24" name="Text 22"/>
          <p:cNvSpPr/>
          <p:nvPr/>
        </p:nvSpPr>
        <p:spPr>
          <a:xfrm>
            <a:off x="4846319" y="4400498"/>
            <a:ext cx="34747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buNone/>
            </a:pPr>
            <a:r>
              <a:rPr lang="en-US" sz="1333" dirty="0">
                <a:solidFill>
                  <a:srgbClr val="000000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Social Media as a Cornerstone of Modern Marketing</a:t>
            </a:r>
            <a:endParaRPr lang="en-US" sz="1333" dirty="0"/>
          </a:p>
        </p:txBody>
      </p:sp>
      <p:sp>
        <p:nvSpPr>
          <p:cNvPr id="25" name="Text 23"/>
          <p:cNvSpPr/>
          <p:nvPr/>
        </p:nvSpPr>
        <p:spPr>
          <a:xfrm>
            <a:off x="822959" y="4873502"/>
            <a:ext cx="3474720" cy="11887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050" dirty="0">
                <a:solidFill>
                  <a:srgbClr val="00000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Building long-term customer loyalty is achieved through consistent interaction on social media platforms.</a:t>
            </a:r>
            <a:endParaRPr lang="en-US" sz="1050" dirty="0"/>
          </a:p>
          <a:p>
            <a:pPr algn="l"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050" dirty="0">
                <a:solidFill>
                  <a:srgbClr val="00000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This approach transforms passive followers into active brand advocates.</a:t>
            </a:r>
            <a:endParaRPr lang="en-US" sz="1050" dirty="0"/>
          </a:p>
        </p:txBody>
      </p:sp>
      <p:sp>
        <p:nvSpPr>
          <p:cNvPr id="26" name="Text 24"/>
          <p:cNvSpPr/>
          <p:nvPr/>
        </p:nvSpPr>
        <p:spPr>
          <a:xfrm>
            <a:off x="822959" y="4400498"/>
            <a:ext cx="34747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buNone/>
            </a:pPr>
            <a:r>
              <a:rPr lang="en-US" sz="1333" dirty="0">
                <a:solidFill>
                  <a:srgbClr val="000000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Building Customer Loyalty Through Interaction</a:t>
            </a:r>
            <a:endParaRPr lang="en-US" sz="1333" dirty="0"/>
          </a:p>
        </p:txBody>
      </p:sp>
      <p:sp>
        <p:nvSpPr>
          <p:cNvPr id="27" name="Text 25"/>
          <p:cNvSpPr/>
          <p:nvPr/>
        </p:nvSpPr>
        <p:spPr>
          <a:xfrm>
            <a:off x="4846319" y="2363840"/>
            <a:ext cx="3474720" cy="11887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050" dirty="0">
                <a:solidFill>
                  <a:srgbClr val="00000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Key objectives include enhancing brand visibility across diverse channels and engaging customers in meaningful conversations.</a:t>
            </a:r>
            <a:endParaRPr lang="en-US" sz="1050" dirty="0"/>
          </a:p>
          <a:p>
            <a:pPr algn="l"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050" dirty="0">
                <a:solidFill>
                  <a:srgbClr val="00000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Driving traffic to websites and increasing conversions are also critical goals.</a:t>
            </a:r>
            <a:endParaRPr lang="en-US" sz="1050" dirty="0"/>
          </a:p>
        </p:txBody>
      </p:sp>
      <p:sp>
        <p:nvSpPr>
          <p:cNvPr id="28" name="Text 26"/>
          <p:cNvSpPr/>
          <p:nvPr/>
        </p:nvSpPr>
        <p:spPr>
          <a:xfrm>
            <a:off x="4846319" y="1890836"/>
            <a:ext cx="34747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Key Objectives of Social Media Strategies</a:t>
            </a:r>
            <a:endParaRPr lang="en-US" sz="1400" dirty="0"/>
          </a:p>
        </p:txBody>
      </p:sp>
      <p:sp>
        <p:nvSpPr>
          <p:cNvPr id="29" name="Text 27"/>
          <p:cNvSpPr/>
          <p:nvPr/>
        </p:nvSpPr>
        <p:spPr>
          <a:xfrm>
            <a:off x="822959" y="2363840"/>
            <a:ext cx="3474720" cy="11887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050" dirty="0">
                <a:solidFill>
                  <a:srgbClr val="00000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In today’s digital landscape, a well-defined social media strategy is essential for businesses aiming to thrive.</a:t>
            </a:r>
            <a:endParaRPr lang="en-US" sz="1050" dirty="0"/>
          </a:p>
          <a:p>
            <a:pPr algn="l"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050" dirty="0">
                <a:solidFill>
                  <a:srgbClr val="00000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Social media platforms offer unparalleled opportunities to connect with audiences, build brand awareness, and drive growth.</a:t>
            </a:r>
            <a:endParaRPr lang="en-US" sz="1050" dirty="0"/>
          </a:p>
        </p:txBody>
      </p:sp>
      <p:sp>
        <p:nvSpPr>
          <p:cNvPr id="30" name="Text 28"/>
          <p:cNvSpPr/>
          <p:nvPr/>
        </p:nvSpPr>
        <p:spPr>
          <a:xfrm>
            <a:off x="822959" y="1890836"/>
            <a:ext cx="34747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buNone/>
            </a:pPr>
            <a:r>
              <a:rPr lang="en-US" sz="1383" dirty="0">
                <a:solidFill>
                  <a:srgbClr val="000000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The Role of Social Media in Business Growth</a:t>
            </a:r>
            <a:endParaRPr lang="en-US" sz="1383" dirty="0"/>
          </a:p>
        </p:txBody>
      </p:sp>
      <p:sp>
        <p:nvSpPr>
          <p:cNvPr id="31" name="Text 29"/>
          <p:cNvSpPr/>
          <p:nvPr/>
        </p:nvSpPr>
        <p:spPr>
          <a:xfrm>
            <a:off x="11009743" y="6137907"/>
            <a:ext cx="54864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11655241" y="0"/>
            <a:ext cx="536759" cy="6858000"/>
          </a:xfrm>
          <a:prstGeom prst="rect">
            <a:avLst/>
          </a:prstGeom>
          <a:solidFill>
            <a:srgbClr val="1570E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4" name="Text 2"/>
          <p:cNvSpPr/>
          <p:nvPr/>
        </p:nvSpPr>
        <p:spPr>
          <a:xfrm>
            <a:off x="11655243" y="0"/>
            <a:ext cx="536757" cy="6858000"/>
          </a:xfrm>
          <a:prstGeom prst="rect">
            <a:avLst/>
          </a:prstGeom>
          <a:blipFill>
            <a:blip r:embed="rId1"/>
            <a:srcRect l="0" t="0" r="80488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5" name="Text 3"/>
          <p:cNvSpPr/>
          <p:nvPr/>
        </p:nvSpPr>
        <p:spPr>
          <a:xfrm>
            <a:off x="640081" y="1159247"/>
            <a:ext cx="7951470" cy="45719"/>
          </a:xfrm>
          <a:custGeom>
            <a:avLst/>
            <a:gdLst/>
            <a:ahLst/>
            <a:cxnLst/>
            <a:rect l="l" t="t" r="r" b="b"/>
            <a:pathLst>
              <a:path w="7951470" h="45719">
                <a:moveTo>
                  <a:pt x="0" y="0"/>
                </a:moveTo>
                <a:lnTo>
                  <a:pt x="7951470" y="0"/>
                </a:lnTo>
              </a:path>
            </a:pathLst>
          </a:custGeom>
          <a:noFill/>
          <a:ln w="25400">
            <a:solidFill>
              <a:srgbClr val="EAECF0"/>
            </a:solidFill>
          </a:ln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6" name="Text 4"/>
          <p:cNvSpPr/>
          <p:nvPr/>
        </p:nvSpPr>
        <p:spPr>
          <a:xfrm>
            <a:off x="749390" y="6318000"/>
            <a:ext cx="108375" cy="5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marL="0" indent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0808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 /</a:t>
            </a:r>
            <a:endParaRPr lang="en-US" sz="800" dirty="0"/>
          </a:p>
        </p:txBody>
      </p:sp>
      <p:sp>
        <p:nvSpPr>
          <p:cNvPr id="7" name="Text 5"/>
          <p:cNvSpPr/>
          <p:nvPr/>
        </p:nvSpPr>
        <p:spPr>
          <a:xfrm>
            <a:off x="640080" y="1"/>
            <a:ext cx="8032593" cy="1034799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2400" dirty="0">
                <a:solidFill>
                  <a:srgbClr val="000000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Decoding Your Audience for Targeted Engagement</a:t>
            </a:r>
            <a:endParaRPr lang="en-US" sz="2400" dirty="0"/>
          </a:p>
        </p:txBody>
      </p:sp>
      <p:sp>
        <p:nvSpPr>
          <p:cNvPr id="8" name="Text 6"/>
          <p:cNvSpPr/>
          <p:nvPr/>
        </p:nvSpPr>
        <p:spPr>
          <a:xfrm>
            <a:off x="8900160" y="0"/>
            <a:ext cx="3291840" cy="6858000"/>
          </a:xfrm>
          <a:prstGeom prst="rect">
            <a:avLst/>
          </a:prstGeom>
          <a:blipFill>
            <a:blip r:embed="rId2"/>
            <a:srcRect/>
            <a:stretch>
              <a:fillRect l="-114204" r="-114204" t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9" name="Text 7"/>
          <p:cNvSpPr/>
          <p:nvPr/>
        </p:nvSpPr>
        <p:spPr>
          <a:xfrm>
            <a:off x="857765" y="6309360"/>
            <a:ext cx="7130221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800" dirty="0">
                <a:solidFill>
                  <a:srgbClr val="80808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Maximizing Business Growth Through Strategic Social Media</a:t>
            </a:r>
            <a:endParaRPr lang="en-US" sz="800" dirty="0"/>
          </a:p>
        </p:txBody>
      </p:sp>
      <p:sp>
        <p:nvSpPr>
          <p:cNvPr id="10" name="Text 8"/>
          <p:cNvSpPr/>
          <p:nvPr/>
        </p:nvSpPr>
        <p:spPr>
          <a:xfrm>
            <a:off x="430891" y="6308725"/>
            <a:ext cx="287113" cy="5492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800" dirty="0">
                <a:solidFill>
                  <a:srgbClr val="00000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4</a:t>
            </a:r>
            <a:endParaRPr lang="en-US" sz="800" dirty="0"/>
          </a:p>
        </p:txBody>
      </p:sp>
      <p:sp>
        <p:nvSpPr>
          <p:cNvPr id="11" name="Text 9"/>
          <p:cNvSpPr/>
          <p:nvPr/>
        </p:nvSpPr>
        <p:spPr>
          <a:xfrm>
            <a:off x="6112353" y="2808139"/>
            <a:ext cx="2560320" cy="320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200" dirty="0">
                <a:solidFill>
                  <a:srgbClr val="00000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Audience insights guide platform choice, messaging tone, and content formats.</a:t>
            </a:r>
            <a:endParaRPr lang="en-US" sz="1200" dirty="0"/>
          </a:p>
          <a:p>
            <a:pPr algn="l"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200" dirty="0">
                <a:solidFill>
                  <a:srgbClr val="00000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This maximizes impact and fosters authentic connections with the audience.</a:t>
            </a:r>
            <a:endParaRPr lang="en-US" sz="1200" dirty="0"/>
          </a:p>
        </p:txBody>
      </p:sp>
      <p:sp>
        <p:nvSpPr>
          <p:cNvPr id="12" name="Text 10"/>
          <p:cNvSpPr/>
          <p:nvPr/>
        </p:nvSpPr>
        <p:spPr>
          <a:xfrm>
            <a:off x="6112353" y="2068060"/>
            <a:ext cx="256032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Guiding Strategic Decisions</a:t>
            </a:r>
            <a:endParaRPr lang="en-US" sz="1600" dirty="0"/>
          </a:p>
        </p:txBody>
      </p:sp>
      <p:sp>
        <p:nvSpPr>
          <p:cNvPr id="13" name="Text 11"/>
          <p:cNvSpPr/>
          <p:nvPr/>
        </p:nvSpPr>
        <p:spPr>
          <a:xfrm>
            <a:off x="6112353" y="1441449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414338" y="228600"/>
                </a:moveTo>
                <a:cubicBezTo>
                  <a:pt x="414338" y="126018"/>
                  <a:pt x="331182" y="42863"/>
                  <a:pt x="228600" y="42863"/>
                </a:cubicBezTo>
                <a:cubicBezTo>
                  <a:pt x="126018" y="42863"/>
                  <a:pt x="42863" y="126018"/>
                  <a:pt x="42863" y="228600"/>
                </a:cubicBezTo>
                <a:cubicBezTo>
                  <a:pt x="42863" y="331182"/>
                  <a:pt x="126018" y="414338"/>
                  <a:pt x="228600" y="414338"/>
                </a:cubicBezTo>
                <a:cubicBezTo>
                  <a:pt x="331182" y="414338"/>
                  <a:pt x="414338" y="331182"/>
                  <a:pt x="414338" y="228600"/>
                </a:cubicBezTo>
                <a:moveTo>
                  <a:pt x="0" y="228600"/>
                </a:moveTo>
                <a:cubicBezTo>
                  <a:pt x="0" y="102349"/>
                  <a:pt x="102349" y="0"/>
                  <a:pt x="228600" y="0"/>
                </a:cubicBezTo>
                <a:cubicBezTo>
                  <a:pt x="354851" y="0"/>
                  <a:pt x="457200" y="102349"/>
                  <a:pt x="457200" y="228600"/>
                </a:cubicBezTo>
                <a:cubicBezTo>
                  <a:pt x="457200" y="354851"/>
                  <a:pt x="354851" y="457200"/>
                  <a:pt x="228600" y="457200"/>
                </a:cubicBezTo>
                <a:cubicBezTo>
                  <a:pt x="102349" y="457200"/>
                  <a:pt x="0" y="354851"/>
                  <a:pt x="0" y="228600"/>
                </a:cubicBezTo>
                <a:moveTo>
                  <a:pt x="273872" y="290304"/>
                </a:moveTo>
                <a:lnTo>
                  <a:pt x="145015" y="339864"/>
                </a:lnTo>
                <a:cubicBezTo>
                  <a:pt x="127691" y="346562"/>
                  <a:pt x="110633" y="329504"/>
                  <a:pt x="117331" y="312181"/>
                </a:cubicBezTo>
                <a:lnTo>
                  <a:pt x="166892" y="183323"/>
                </a:lnTo>
                <a:cubicBezTo>
                  <a:pt x="169841" y="175734"/>
                  <a:pt x="175734" y="169841"/>
                  <a:pt x="183323" y="166892"/>
                </a:cubicBezTo>
                <a:lnTo>
                  <a:pt x="312181" y="117331"/>
                </a:lnTo>
                <a:cubicBezTo>
                  <a:pt x="329504" y="110633"/>
                  <a:pt x="346562" y="127691"/>
                  <a:pt x="339864" y="145015"/>
                </a:cubicBezTo>
                <a:lnTo>
                  <a:pt x="290304" y="273872"/>
                </a:lnTo>
                <a:cubicBezTo>
                  <a:pt x="287446" y="281461"/>
                  <a:pt x="281461" y="287355"/>
                  <a:pt x="273872" y="290304"/>
                </a:cubicBezTo>
                <a:lnTo>
                  <a:pt x="273872" y="290304"/>
                </a:lnTo>
                <a:moveTo>
                  <a:pt x="257175" y="228600"/>
                </a:moveTo>
                <a:cubicBezTo>
                  <a:pt x="257175" y="212817"/>
                  <a:pt x="244383" y="200025"/>
                  <a:pt x="228600" y="200025"/>
                </a:cubicBezTo>
                <a:cubicBezTo>
                  <a:pt x="212817" y="200025"/>
                  <a:pt x="200025" y="212817"/>
                  <a:pt x="200025" y="228600"/>
                </a:cubicBezTo>
                <a:cubicBezTo>
                  <a:pt x="200025" y="244383"/>
                  <a:pt x="212817" y="257175"/>
                  <a:pt x="228600" y="257175"/>
                </a:cubicBezTo>
                <a:cubicBezTo>
                  <a:pt x="244383" y="257175"/>
                  <a:pt x="257175" y="244383"/>
                  <a:pt x="257175" y="228600"/>
                </a:cubicBezTo>
              </a:path>
            </a:pathLst>
          </a:custGeom>
          <a:solidFill>
            <a:srgbClr val="1570E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4" name="Text 12"/>
          <p:cNvSpPr/>
          <p:nvPr/>
        </p:nvSpPr>
        <p:spPr>
          <a:xfrm>
            <a:off x="3378704" y="2808139"/>
            <a:ext cx="2560320" cy="320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200" dirty="0">
                <a:solidFill>
                  <a:srgbClr val="00000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By identifying audience elements, businesses can tailor content that resonates.</a:t>
            </a:r>
            <a:endParaRPr lang="en-US" sz="1200" dirty="0"/>
          </a:p>
          <a:p>
            <a:pPr algn="l"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200" dirty="0">
                <a:solidFill>
                  <a:srgbClr val="00000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This ensures relevance and higher engagement with the target audience.</a:t>
            </a:r>
            <a:endParaRPr lang="en-US" sz="1200" dirty="0"/>
          </a:p>
        </p:txBody>
      </p:sp>
      <p:sp>
        <p:nvSpPr>
          <p:cNvPr id="15" name="Text 13"/>
          <p:cNvSpPr/>
          <p:nvPr/>
        </p:nvSpPr>
        <p:spPr>
          <a:xfrm>
            <a:off x="3378704" y="2068060"/>
            <a:ext cx="256032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Tailoring Content for Engagement</a:t>
            </a:r>
            <a:endParaRPr lang="en-US" sz="1600" dirty="0"/>
          </a:p>
        </p:txBody>
      </p:sp>
      <p:sp>
        <p:nvSpPr>
          <p:cNvPr id="16" name="Text 14"/>
          <p:cNvSpPr/>
          <p:nvPr/>
        </p:nvSpPr>
        <p:spPr>
          <a:xfrm>
            <a:off x="3378704" y="1441510"/>
            <a:ext cx="457200" cy="457077"/>
          </a:xfrm>
          <a:custGeom>
            <a:avLst/>
            <a:gdLst/>
            <a:ahLst/>
            <a:cxnLst/>
            <a:rect l="l" t="t" r="r" b="b"/>
            <a:pathLst>
              <a:path w="457200" h="457077">
                <a:moveTo>
                  <a:pt x="328580" y="185720"/>
                </a:moveTo>
                <a:cubicBezTo>
                  <a:pt x="328580" y="106819"/>
                  <a:pt x="264618" y="42860"/>
                  <a:pt x="185719" y="42860"/>
                </a:cubicBezTo>
                <a:cubicBezTo>
                  <a:pt x="106820" y="42860"/>
                  <a:pt x="42858" y="106819"/>
                  <a:pt x="42858" y="185720"/>
                </a:cubicBezTo>
                <a:cubicBezTo>
                  <a:pt x="42858" y="264620"/>
                  <a:pt x="106820" y="328579"/>
                  <a:pt x="185719" y="328579"/>
                </a:cubicBezTo>
                <a:cubicBezTo>
                  <a:pt x="264618" y="328579"/>
                  <a:pt x="328580" y="264620"/>
                  <a:pt x="328580" y="185720"/>
                </a:cubicBezTo>
                <a:moveTo>
                  <a:pt x="300988" y="331349"/>
                </a:moveTo>
                <a:cubicBezTo>
                  <a:pt x="269382" y="356438"/>
                  <a:pt x="229290" y="371439"/>
                  <a:pt x="185719" y="371439"/>
                </a:cubicBezTo>
                <a:cubicBezTo>
                  <a:pt x="83128" y="371439"/>
                  <a:pt x="0" y="288311"/>
                  <a:pt x="0" y="185720"/>
                </a:cubicBezTo>
                <a:cubicBezTo>
                  <a:pt x="0" y="83129"/>
                  <a:pt x="83128" y="0"/>
                  <a:pt x="185719" y="0"/>
                </a:cubicBezTo>
                <a:cubicBezTo>
                  <a:pt x="288310" y="0"/>
                  <a:pt x="371438" y="83129"/>
                  <a:pt x="371438" y="185720"/>
                </a:cubicBezTo>
                <a:cubicBezTo>
                  <a:pt x="371438" y="229293"/>
                  <a:pt x="356438" y="269383"/>
                  <a:pt x="331347" y="300990"/>
                </a:cubicBezTo>
                <a:lnTo>
                  <a:pt x="450904" y="420548"/>
                </a:lnTo>
                <a:cubicBezTo>
                  <a:pt x="459299" y="428940"/>
                  <a:pt x="459299" y="442515"/>
                  <a:pt x="450904" y="450815"/>
                </a:cubicBezTo>
                <a:cubicBezTo>
                  <a:pt x="442510" y="459121"/>
                  <a:pt x="428940" y="459207"/>
                  <a:pt x="420638" y="450815"/>
                </a:cubicBezTo>
                <a:lnTo>
                  <a:pt x="300988" y="331349"/>
                </a:lnTo>
              </a:path>
            </a:pathLst>
          </a:custGeom>
          <a:solidFill>
            <a:srgbClr val="1570E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7" name="Text 15"/>
          <p:cNvSpPr/>
          <p:nvPr/>
        </p:nvSpPr>
        <p:spPr>
          <a:xfrm>
            <a:off x="645055" y="2808139"/>
            <a:ext cx="2560320" cy="320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200" dirty="0">
                <a:solidFill>
                  <a:srgbClr val="00000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Understanding your audience is the foundation of any successful social media strategy.</a:t>
            </a:r>
            <a:endParaRPr lang="en-US" sz="1200" dirty="0"/>
          </a:p>
          <a:p>
            <a:pPr algn="l"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200" dirty="0">
                <a:solidFill>
                  <a:srgbClr val="00000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This involves deep analysis of demographics, psychographics, and behavioral factors.</a:t>
            </a:r>
            <a:endParaRPr lang="en-US" sz="1200" dirty="0"/>
          </a:p>
        </p:txBody>
      </p:sp>
      <p:sp>
        <p:nvSpPr>
          <p:cNvPr id="18" name="Text 16"/>
          <p:cNvSpPr/>
          <p:nvPr/>
        </p:nvSpPr>
        <p:spPr>
          <a:xfrm>
            <a:off x="645055" y="2068060"/>
            <a:ext cx="256032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Foundation of Social Media Strategy</a:t>
            </a:r>
            <a:endParaRPr lang="en-US" sz="1600" dirty="0"/>
          </a:p>
        </p:txBody>
      </p:sp>
      <p:sp>
        <p:nvSpPr>
          <p:cNvPr id="19" name="Text 17"/>
          <p:cNvSpPr/>
          <p:nvPr/>
        </p:nvSpPr>
        <p:spPr>
          <a:xfrm>
            <a:off x="645055" y="1510029"/>
            <a:ext cx="457200" cy="320040"/>
          </a:xfrm>
          <a:custGeom>
            <a:avLst/>
            <a:gdLst/>
            <a:ahLst/>
            <a:cxnLst/>
            <a:rect l="l" t="t" r="r" b="b"/>
            <a:pathLst>
              <a:path w="457200" h="320040">
                <a:moveTo>
                  <a:pt x="74295" y="74294"/>
                </a:moveTo>
                <a:cubicBezTo>
                  <a:pt x="74295" y="52199"/>
                  <a:pt x="92208" y="34289"/>
                  <a:pt x="114300" y="34289"/>
                </a:cubicBezTo>
                <a:cubicBezTo>
                  <a:pt x="136392" y="34289"/>
                  <a:pt x="154305" y="52199"/>
                  <a:pt x="154305" y="74294"/>
                </a:cubicBezTo>
                <a:cubicBezTo>
                  <a:pt x="154305" y="96390"/>
                  <a:pt x="136392" y="114299"/>
                  <a:pt x="114300" y="114299"/>
                </a:cubicBezTo>
                <a:cubicBezTo>
                  <a:pt x="92208" y="114299"/>
                  <a:pt x="74295" y="96390"/>
                  <a:pt x="74295" y="74294"/>
                </a:cubicBezTo>
                <a:moveTo>
                  <a:pt x="188595" y="74294"/>
                </a:moveTo>
                <a:cubicBezTo>
                  <a:pt x="188595" y="33262"/>
                  <a:pt x="155334" y="0"/>
                  <a:pt x="114300" y="0"/>
                </a:cubicBezTo>
                <a:cubicBezTo>
                  <a:pt x="73266" y="0"/>
                  <a:pt x="40005" y="33262"/>
                  <a:pt x="40005" y="74294"/>
                </a:cubicBezTo>
                <a:cubicBezTo>
                  <a:pt x="40005" y="115326"/>
                  <a:pt x="73266" y="148588"/>
                  <a:pt x="114300" y="148588"/>
                </a:cubicBezTo>
                <a:cubicBezTo>
                  <a:pt x="155334" y="148588"/>
                  <a:pt x="188595" y="115326"/>
                  <a:pt x="188595" y="74294"/>
                </a:cubicBezTo>
                <a:moveTo>
                  <a:pt x="342900" y="137160"/>
                </a:moveTo>
                <a:cubicBezTo>
                  <a:pt x="380774" y="137160"/>
                  <a:pt x="411480" y="106455"/>
                  <a:pt x="411480" y="68578"/>
                </a:cubicBezTo>
                <a:cubicBezTo>
                  <a:pt x="411480" y="30701"/>
                  <a:pt x="380774" y="-3"/>
                  <a:pt x="342900" y="-3"/>
                </a:cubicBezTo>
                <a:cubicBezTo>
                  <a:pt x="305026" y="-3"/>
                  <a:pt x="274320" y="30701"/>
                  <a:pt x="274320" y="68578"/>
                </a:cubicBezTo>
                <a:cubicBezTo>
                  <a:pt x="274320" y="106455"/>
                  <a:pt x="305026" y="137160"/>
                  <a:pt x="342900" y="137160"/>
                </a:cubicBezTo>
                <a:moveTo>
                  <a:pt x="91440" y="217170"/>
                </a:moveTo>
                <a:lnTo>
                  <a:pt x="137160" y="217170"/>
                </a:lnTo>
                <a:cubicBezTo>
                  <a:pt x="168734" y="217170"/>
                  <a:pt x="194310" y="242744"/>
                  <a:pt x="194310" y="274319"/>
                </a:cubicBezTo>
                <a:lnTo>
                  <a:pt x="194310" y="285748"/>
                </a:lnTo>
                <a:lnTo>
                  <a:pt x="34290" y="285748"/>
                </a:lnTo>
                <a:lnTo>
                  <a:pt x="34290" y="274319"/>
                </a:lnTo>
                <a:cubicBezTo>
                  <a:pt x="34290" y="242744"/>
                  <a:pt x="59866" y="217170"/>
                  <a:pt x="91440" y="217170"/>
                </a:cubicBezTo>
                <a:lnTo>
                  <a:pt x="91440" y="217170"/>
                </a:lnTo>
                <a:moveTo>
                  <a:pt x="91440" y="182880"/>
                </a:moveTo>
                <a:cubicBezTo>
                  <a:pt x="40933" y="182880"/>
                  <a:pt x="0" y="223814"/>
                  <a:pt x="0" y="274319"/>
                </a:cubicBezTo>
                <a:lnTo>
                  <a:pt x="0" y="285748"/>
                </a:lnTo>
                <a:cubicBezTo>
                  <a:pt x="0" y="304678"/>
                  <a:pt x="15357" y="320037"/>
                  <a:pt x="34290" y="320037"/>
                </a:cubicBezTo>
                <a:lnTo>
                  <a:pt x="194310" y="320037"/>
                </a:lnTo>
                <a:cubicBezTo>
                  <a:pt x="213243" y="320037"/>
                  <a:pt x="228600" y="304678"/>
                  <a:pt x="228600" y="285748"/>
                </a:cubicBezTo>
                <a:lnTo>
                  <a:pt x="228600" y="274319"/>
                </a:lnTo>
                <a:cubicBezTo>
                  <a:pt x="228600" y="223814"/>
                  <a:pt x="187667" y="182880"/>
                  <a:pt x="137160" y="182880"/>
                </a:cubicBezTo>
                <a:lnTo>
                  <a:pt x="91440" y="182880"/>
                </a:lnTo>
                <a:moveTo>
                  <a:pt x="320040" y="320040"/>
                </a:moveTo>
                <a:lnTo>
                  <a:pt x="365760" y="320040"/>
                </a:lnTo>
                <a:cubicBezTo>
                  <a:pt x="416267" y="320040"/>
                  <a:pt x="457200" y="279107"/>
                  <a:pt x="457200" y="228601"/>
                </a:cubicBezTo>
                <a:lnTo>
                  <a:pt x="457200" y="217173"/>
                </a:lnTo>
                <a:cubicBezTo>
                  <a:pt x="457200" y="198242"/>
                  <a:pt x="441843" y="182884"/>
                  <a:pt x="422910" y="182884"/>
                </a:cubicBezTo>
                <a:lnTo>
                  <a:pt x="262890" y="182884"/>
                </a:lnTo>
                <a:cubicBezTo>
                  <a:pt x="247318" y="182884"/>
                  <a:pt x="234100" y="193314"/>
                  <a:pt x="229958" y="207600"/>
                </a:cubicBezTo>
                <a:cubicBezTo>
                  <a:pt x="243459" y="226390"/>
                  <a:pt x="251460" y="249391"/>
                  <a:pt x="251460" y="274322"/>
                </a:cubicBezTo>
                <a:lnTo>
                  <a:pt x="251460" y="285751"/>
                </a:lnTo>
                <a:cubicBezTo>
                  <a:pt x="251460" y="286823"/>
                  <a:pt x="251460" y="287895"/>
                  <a:pt x="251387" y="288964"/>
                </a:cubicBezTo>
                <a:cubicBezTo>
                  <a:pt x="268102" y="308039"/>
                  <a:pt x="292677" y="320040"/>
                  <a:pt x="320040" y="320040"/>
                </a:cubicBezTo>
                <a:lnTo>
                  <a:pt x="320040" y="320040"/>
                </a:lnTo>
              </a:path>
            </a:pathLst>
          </a:custGeom>
          <a:solidFill>
            <a:srgbClr val="1570E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20" name="Text 18"/>
          <p:cNvSpPr/>
          <p:nvPr/>
        </p:nvSpPr>
        <p:spPr>
          <a:xfrm>
            <a:off x="11009743" y="6137907"/>
            <a:ext cx="54864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640080" y="1164617"/>
            <a:ext cx="10881360" cy="10672"/>
          </a:xfrm>
          <a:custGeom>
            <a:avLst/>
            <a:gdLst/>
            <a:ahLst/>
            <a:cxnLst/>
            <a:rect l="l" t="t" r="r" b="b"/>
            <a:pathLst>
              <a:path w="10881360" h="10672">
                <a:moveTo>
                  <a:pt x="0" y="0"/>
                </a:moveTo>
                <a:lnTo>
                  <a:pt x="10881360" y="0"/>
                </a:lnTo>
              </a:path>
            </a:pathLst>
          </a:custGeom>
          <a:noFill/>
          <a:ln w="25400">
            <a:solidFill>
              <a:srgbClr val="EAECF0"/>
            </a:solidFill>
          </a:ln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4" name="Text 2"/>
          <p:cNvSpPr/>
          <p:nvPr/>
        </p:nvSpPr>
        <p:spPr>
          <a:xfrm>
            <a:off x="640079" y="4133651"/>
            <a:ext cx="4206240" cy="822960"/>
          </a:xfrm>
          <a:prstGeom prst="rect">
            <a:avLst/>
          </a:prstGeom>
          <a:solidFill>
            <a:srgbClr val="0C53B7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5" name="Text 3"/>
          <p:cNvSpPr/>
          <p:nvPr/>
        </p:nvSpPr>
        <p:spPr>
          <a:xfrm>
            <a:off x="640079" y="2486013"/>
            <a:ext cx="2926080" cy="822960"/>
          </a:xfrm>
          <a:prstGeom prst="rect">
            <a:avLst/>
          </a:prstGeom>
          <a:solidFill>
            <a:srgbClr val="A1C6F9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6" name="Text 4"/>
          <p:cNvSpPr/>
          <p:nvPr/>
        </p:nvSpPr>
        <p:spPr>
          <a:xfrm>
            <a:off x="640079" y="3309832"/>
            <a:ext cx="3566160" cy="822960"/>
          </a:xfrm>
          <a:prstGeom prst="rect">
            <a:avLst/>
          </a:prstGeom>
          <a:solidFill>
            <a:srgbClr val="73A9F5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7" name="Text 5"/>
          <p:cNvSpPr/>
          <p:nvPr/>
        </p:nvSpPr>
        <p:spPr>
          <a:xfrm>
            <a:off x="640079" y="4949851"/>
            <a:ext cx="4846320" cy="822960"/>
          </a:xfrm>
          <a:prstGeom prst="rect">
            <a:avLst/>
          </a:prstGeom>
          <a:solidFill>
            <a:srgbClr val="08387A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8" name="Text 6"/>
          <p:cNvSpPr/>
          <p:nvPr/>
        </p:nvSpPr>
        <p:spPr>
          <a:xfrm>
            <a:off x="640079" y="1662194"/>
            <a:ext cx="2286000" cy="822960"/>
          </a:xfrm>
          <a:prstGeom prst="rect">
            <a:avLst/>
          </a:prstGeom>
          <a:solidFill>
            <a:srgbClr val="D0E2FC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9" name="Text 7"/>
          <p:cNvSpPr/>
          <p:nvPr/>
        </p:nvSpPr>
        <p:spPr>
          <a:xfrm>
            <a:off x="749390" y="6318000"/>
            <a:ext cx="108375" cy="5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marL="0" indent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0808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 /</a:t>
            </a:r>
            <a:endParaRPr lang="en-US" sz="800" dirty="0"/>
          </a:p>
        </p:txBody>
      </p:sp>
      <p:sp>
        <p:nvSpPr>
          <p:cNvPr id="10" name="Text 8"/>
          <p:cNvSpPr/>
          <p:nvPr/>
        </p:nvSpPr>
        <p:spPr>
          <a:xfrm>
            <a:off x="640079" y="1"/>
            <a:ext cx="10915441" cy="1034799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2400" dirty="0">
                <a:solidFill>
                  <a:srgbClr val="000000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Establishing SMART Goals for Social Media Success</a:t>
            </a:r>
            <a:endParaRPr lang="en-US" sz="2400" dirty="0"/>
          </a:p>
        </p:txBody>
      </p:sp>
      <p:sp>
        <p:nvSpPr>
          <p:cNvPr id="11" name="Text 9"/>
          <p:cNvSpPr/>
          <p:nvPr/>
        </p:nvSpPr>
        <p:spPr>
          <a:xfrm>
            <a:off x="857765" y="6309360"/>
            <a:ext cx="7877385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800" dirty="0">
                <a:solidFill>
                  <a:srgbClr val="00000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Maximizing Business Growth Through Strategic Social Media</a:t>
            </a:r>
            <a:endParaRPr lang="en-US" sz="800" dirty="0"/>
          </a:p>
        </p:txBody>
      </p:sp>
      <p:sp>
        <p:nvSpPr>
          <p:cNvPr id="12" name="Text 10"/>
          <p:cNvSpPr/>
          <p:nvPr/>
        </p:nvSpPr>
        <p:spPr>
          <a:xfrm>
            <a:off x="430891" y="6308725"/>
            <a:ext cx="287113" cy="5492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800" dirty="0">
                <a:solidFill>
                  <a:srgbClr val="00000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5</a:t>
            </a:r>
            <a:endParaRPr lang="en-US" sz="800" dirty="0"/>
          </a:p>
        </p:txBody>
      </p:sp>
      <p:sp>
        <p:nvSpPr>
          <p:cNvPr id="13" name="Text 11"/>
          <p:cNvSpPr/>
          <p:nvPr/>
        </p:nvSpPr>
        <p:spPr>
          <a:xfrm>
            <a:off x="5892803" y="5090932"/>
            <a:ext cx="530352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spcBef>
                <a:spcPts val="1200"/>
              </a:spcBef>
              <a:buNone/>
            </a:pPr>
            <a:r>
              <a:rPr lang="en-US" sz="1300" dirty="0">
                <a:solidFill>
                  <a:srgbClr val="000000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Level 4: Relevant Alignment</a:t>
            </a:r>
            <a:endParaRPr lang="en-US" sz="1300" dirty="0"/>
          </a:p>
          <a:p>
            <a:pPr algn="l" marL="142875" indent="0">
              <a:lnSpc>
                <a:spcPct val="90000"/>
              </a:lnSpc>
              <a:spcBef>
                <a:spcPts val="1200"/>
              </a:spcBef>
              <a:buNone/>
            </a:pPr>
            <a:r>
              <a:rPr lang="en-US" sz="1105" dirty="0">
                <a:solidFill>
                  <a:srgbClr val="000000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Align with broader business aims.</a:t>
            </a:r>
            <a:endParaRPr lang="en-US" sz="1300" dirty="0"/>
          </a:p>
        </p:txBody>
      </p:sp>
      <p:sp>
        <p:nvSpPr>
          <p:cNvPr id="14" name="Text 12"/>
          <p:cNvSpPr/>
          <p:nvPr/>
        </p:nvSpPr>
        <p:spPr>
          <a:xfrm>
            <a:off x="5252723" y="4266902"/>
            <a:ext cx="530352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spcBef>
                <a:spcPts val="1200"/>
              </a:spcBef>
              <a:buNone/>
            </a:pPr>
            <a:r>
              <a:rPr lang="en-US" sz="1300" dirty="0">
                <a:solidFill>
                  <a:srgbClr val="000000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Level 3: Achievable Targets</a:t>
            </a:r>
            <a:endParaRPr lang="en-US" sz="1300" dirty="0"/>
          </a:p>
          <a:p>
            <a:pPr algn="l" marL="142875" indent="0">
              <a:lnSpc>
                <a:spcPct val="90000"/>
              </a:lnSpc>
              <a:spcBef>
                <a:spcPts val="1200"/>
              </a:spcBef>
              <a:buNone/>
            </a:pPr>
            <a:r>
              <a:rPr lang="en-US" sz="1105" dirty="0">
                <a:solidFill>
                  <a:srgbClr val="000000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Set realistic targets based on resources.</a:t>
            </a:r>
            <a:endParaRPr lang="en-US" sz="1300" dirty="0"/>
          </a:p>
        </p:txBody>
      </p:sp>
      <p:sp>
        <p:nvSpPr>
          <p:cNvPr id="15" name="Text 13"/>
          <p:cNvSpPr/>
          <p:nvPr/>
        </p:nvSpPr>
        <p:spPr>
          <a:xfrm>
            <a:off x="4612643" y="3447172"/>
            <a:ext cx="530352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spcBef>
                <a:spcPts val="1200"/>
              </a:spcBef>
              <a:buNone/>
            </a:pPr>
            <a:r>
              <a:rPr lang="en-US" sz="1300" dirty="0">
                <a:solidFill>
                  <a:srgbClr val="000000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Level 2: Measurable Progress</a:t>
            </a:r>
            <a:endParaRPr lang="en-US" sz="1300" dirty="0"/>
          </a:p>
          <a:p>
            <a:pPr algn="l" marL="142875" indent="0">
              <a:lnSpc>
                <a:spcPct val="90000"/>
              </a:lnSpc>
              <a:spcBef>
                <a:spcPts val="1200"/>
              </a:spcBef>
              <a:buNone/>
            </a:pPr>
            <a:r>
              <a:rPr lang="en-US" sz="1105" dirty="0">
                <a:solidFill>
                  <a:srgbClr val="000000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Quantify progress (e.g., 20% growth in 6 months).</a:t>
            </a:r>
            <a:endParaRPr lang="en-US" sz="1300" dirty="0"/>
          </a:p>
        </p:txBody>
      </p:sp>
      <p:sp>
        <p:nvSpPr>
          <p:cNvPr id="16" name="Text 14"/>
          <p:cNvSpPr/>
          <p:nvPr/>
        </p:nvSpPr>
        <p:spPr>
          <a:xfrm>
            <a:off x="3972563" y="2632849"/>
            <a:ext cx="530352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spcBef>
                <a:spcPts val="1200"/>
              </a:spcBef>
              <a:buNone/>
            </a:pPr>
            <a:r>
              <a:rPr lang="en-US" sz="1300" dirty="0">
                <a:solidFill>
                  <a:srgbClr val="000000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Level 1: Specific Objectives</a:t>
            </a:r>
            <a:endParaRPr lang="en-US" sz="1300" dirty="0"/>
          </a:p>
          <a:p>
            <a:pPr algn="l" marL="142875" indent="0">
              <a:lnSpc>
                <a:spcPct val="90000"/>
              </a:lnSpc>
              <a:spcBef>
                <a:spcPts val="1200"/>
              </a:spcBef>
              <a:buNone/>
            </a:pPr>
            <a:r>
              <a:rPr lang="en-US" sz="1105" dirty="0">
                <a:solidFill>
                  <a:srgbClr val="000000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Define precise outcomes (e.g., increase Instagram followers).</a:t>
            </a:r>
            <a:endParaRPr lang="en-US" sz="1300" dirty="0"/>
          </a:p>
        </p:txBody>
      </p:sp>
      <p:sp>
        <p:nvSpPr>
          <p:cNvPr id="17" name="Text 15"/>
          <p:cNvSpPr/>
          <p:nvPr/>
        </p:nvSpPr>
        <p:spPr>
          <a:xfrm>
            <a:off x="3322323" y="1797723"/>
            <a:ext cx="530352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spcBef>
                <a:spcPts val="1200"/>
              </a:spcBef>
              <a:buNone/>
            </a:pPr>
            <a:r>
              <a:rPr lang="en-US" sz="1300" dirty="0">
                <a:solidFill>
                  <a:srgbClr val="000000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Foundation: Importance of Goals</a:t>
            </a:r>
            <a:endParaRPr lang="en-US" sz="1300" dirty="0"/>
          </a:p>
          <a:p>
            <a:pPr algn="l" marL="142875" indent="0">
              <a:lnSpc>
                <a:spcPct val="90000"/>
              </a:lnSpc>
              <a:spcBef>
                <a:spcPts val="1200"/>
              </a:spcBef>
              <a:buNone/>
            </a:pPr>
            <a:r>
              <a:rPr lang="en-US" sz="1105" dirty="0">
                <a:solidFill>
                  <a:srgbClr val="000000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Clear, measurable goals drive focused social media efforts.</a:t>
            </a:r>
            <a:endParaRPr lang="en-US" sz="1300" dirty="0"/>
          </a:p>
        </p:txBody>
      </p:sp>
      <p:sp>
        <p:nvSpPr>
          <p:cNvPr id="18" name="Text 16"/>
          <p:cNvSpPr/>
          <p:nvPr/>
        </p:nvSpPr>
        <p:spPr>
          <a:xfrm>
            <a:off x="11009743" y="6137907"/>
            <a:ext cx="54864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11655241" y="0"/>
            <a:ext cx="536759" cy="6858000"/>
          </a:xfrm>
          <a:prstGeom prst="rect">
            <a:avLst/>
          </a:prstGeom>
          <a:solidFill>
            <a:srgbClr val="1570E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4" name="Text 2"/>
          <p:cNvSpPr/>
          <p:nvPr/>
        </p:nvSpPr>
        <p:spPr>
          <a:xfrm>
            <a:off x="11655243" y="0"/>
            <a:ext cx="536757" cy="6858000"/>
          </a:xfrm>
          <a:prstGeom prst="rect">
            <a:avLst/>
          </a:prstGeom>
          <a:blipFill>
            <a:blip r:embed="rId1"/>
            <a:srcRect l="0" t="0" r="80488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5" name="Text 3"/>
          <p:cNvSpPr/>
          <p:nvPr/>
        </p:nvSpPr>
        <p:spPr>
          <a:xfrm>
            <a:off x="640078" y="1164795"/>
            <a:ext cx="7955280" cy="45719"/>
          </a:xfrm>
          <a:custGeom>
            <a:avLst/>
            <a:gdLst/>
            <a:ahLst/>
            <a:cxnLst/>
            <a:rect l="l" t="t" r="r" b="b"/>
            <a:pathLst>
              <a:path w="7955280" h="45719">
                <a:moveTo>
                  <a:pt x="0" y="0"/>
                </a:moveTo>
                <a:lnTo>
                  <a:pt x="7955280" y="0"/>
                </a:lnTo>
              </a:path>
            </a:pathLst>
          </a:custGeom>
          <a:noFill/>
          <a:ln w="25400">
            <a:solidFill>
              <a:srgbClr val="EAECF0"/>
            </a:solidFill>
          </a:ln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6" name="Text 4"/>
          <p:cNvSpPr/>
          <p:nvPr/>
        </p:nvSpPr>
        <p:spPr>
          <a:xfrm>
            <a:off x="640078" y="1"/>
            <a:ext cx="7955280" cy="1034799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2400" dirty="0">
                <a:solidFill>
                  <a:srgbClr val="000000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Selecting Platforms Aligned with Audience and Content</a:t>
            </a:r>
            <a:endParaRPr lang="en-US" sz="2400" dirty="0"/>
          </a:p>
        </p:txBody>
      </p:sp>
      <p:sp>
        <p:nvSpPr>
          <p:cNvPr id="7" name="Text 5"/>
          <p:cNvSpPr/>
          <p:nvPr/>
        </p:nvSpPr>
        <p:spPr>
          <a:xfrm>
            <a:off x="749390" y="6318000"/>
            <a:ext cx="108375" cy="5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marL="0" indent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0808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 /</a:t>
            </a:r>
            <a:endParaRPr lang="en-US" sz="800" dirty="0"/>
          </a:p>
        </p:txBody>
      </p:sp>
      <p:sp>
        <p:nvSpPr>
          <p:cNvPr id="8" name="Text 6"/>
          <p:cNvSpPr/>
          <p:nvPr/>
        </p:nvSpPr>
        <p:spPr>
          <a:xfrm>
            <a:off x="857765" y="6309360"/>
            <a:ext cx="7737593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800" dirty="0">
                <a:solidFill>
                  <a:srgbClr val="80808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Maximizing Business Growth Through Strategic Social Media</a:t>
            </a:r>
            <a:endParaRPr lang="en-US" sz="800" dirty="0"/>
          </a:p>
        </p:txBody>
      </p:sp>
      <p:sp>
        <p:nvSpPr>
          <p:cNvPr id="9" name="Text 7"/>
          <p:cNvSpPr/>
          <p:nvPr/>
        </p:nvSpPr>
        <p:spPr>
          <a:xfrm>
            <a:off x="430891" y="6308725"/>
            <a:ext cx="287113" cy="5492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800" dirty="0">
                <a:solidFill>
                  <a:srgbClr val="00000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6</a:t>
            </a:r>
            <a:endParaRPr lang="en-US" sz="800" dirty="0"/>
          </a:p>
        </p:txBody>
      </p:sp>
      <p:sp>
        <p:nvSpPr>
          <p:cNvPr id="10" name="Text 8"/>
          <p:cNvSpPr/>
          <p:nvPr/>
        </p:nvSpPr>
        <p:spPr>
          <a:xfrm>
            <a:off x="8991600" y="0"/>
            <a:ext cx="3200400" cy="6858000"/>
          </a:xfrm>
          <a:prstGeom prst="rect">
            <a:avLst/>
          </a:prstGeom>
          <a:blipFill>
            <a:blip r:embed="rId2"/>
            <a:srcRect/>
            <a:stretch>
              <a:fillRect l="-111345" r="-111345" t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1" name="Text 9"/>
          <p:cNvSpPr/>
          <p:nvPr/>
        </p:nvSpPr>
        <p:spPr>
          <a:xfrm>
            <a:off x="645054" y="1414048"/>
            <a:ext cx="365760" cy="365760"/>
          </a:xfrm>
          <a:prstGeom prst="rect">
            <a:avLst/>
          </a:prstGeom>
          <a:solidFill>
            <a:srgbClr val="1570EF">
              <a:alpha val="5000"/>
            </a:srgbClr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2" name="Text 10"/>
          <p:cNvSpPr/>
          <p:nvPr/>
        </p:nvSpPr>
        <p:spPr>
          <a:xfrm>
            <a:off x="645054" y="1414048"/>
            <a:ext cx="3657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marL="0" indent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1570EF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1</a:t>
            </a:r>
            <a:endParaRPr lang="en-US" sz="1300" dirty="0"/>
          </a:p>
        </p:txBody>
      </p:sp>
      <p:sp>
        <p:nvSpPr>
          <p:cNvPr id="13" name="Text 11"/>
          <p:cNvSpPr/>
          <p:nvPr/>
        </p:nvSpPr>
        <p:spPr>
          <a:xfrm>
            <a:off x="3378704" y="1414048"/>
            <a:ext cx="365760" cy="365760"/>
          </a:xfrm>
          <a:prstGeom prst="rect">
            <a:avLst/>
          </a:prstGeom>
          <a:solidFill>
            <a:srgbClr val="1570EF">
              <a:alpha val="5000"/>
            </a:srgbClr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4" name="Text 12"/>
          <p:cNvSpPr/>
          <p:nvPr/>
        </p:nvSpPr>
        <p:spPr>
          <a:xfrm>
            <a:off x="3378704" y="1414048"/>
            <a:ext cx="3657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marL="0" indent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1570EF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2</a:t>
            </a:r>
            <a:endParaRPr lang="en-US" sz="1300" dirty="0"/>
          </a:p>
        </p:txBody>
      </p:sp>
      <p:sp>
        <p:nvSpPr>
          <p:cNvPr id="15" name="Text 13"/>
          <p:cNvSpPr/>
          <p:nvPr/>
        </p:nvSpPr>
        <p:spPr>
          <a:xfrm>
            <a:off x="6112352" y="1414048"/>
            <a:ext cx="365760" cy="365760"/>
          </a:xfrm>
          <a:prstGeom prst="rect">
            <a:avLst/>
          </a:prstGeom>
          <a:solidFill>
            <a:srgbClr val="1570EF">
              <a:alpha val="5000"/>
            </a:srgbClr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6" name="Text 14"/>
          <p:cNvSpPr/>
          <p:nvPr/>
        </p:nvSpPr>
        <p:spPr>
          <a:xfrm>
            <a:off x="6112352" y="1414048"/>
            <a:ext cx="3657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marL="0" indent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1570EF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3</a:t>
            </a:r>
            <a:endParaRPr lang="en-US" sz="1300" dirty="0"/>
          </a:p>
        </p:txBody>
      </p:sp>
      <p:sp>
        <p:nvSpPr>
          <p:cNvPr id="17" name="Text 15"/>
          <p:cNvSpPr/>
          <p:nvPr/>
        </p:nvSpPr>
        <p:spPr>
          <a:xfrm>
            <a:off x="645054" y="3877327"/>
            <a:ext cx="365760" cy="365760"/>
          </a:xfrm>
          <a:prstGeom prst="rect">
            <a:avLst/>
          </a:prstGeom>
          <a:solidFill>
            <a:srgbClr val="1570EF">
              <a:alpha val="5000"/>
            </a:srgbClr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8" name="Text 16"/>
          <p:cNvSpPr/>
          <p:nvPr/>
        </p:nvSpPr>
        <p:spPr>
          <a:xfrm>
            <a:off x="645054" y="3877327"/>
            <a:ext cx="3657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marL="0" indent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1570EF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4</a:t>
            </a:r>
            <a:endParaRPr lang="en-US" sz="1300" dirty="0"/>
          </a:p>
        </p:txBody>
      </p:sp>
      <p:sp>
        <p:nvSpPr>
          <p:cNvPr id="19" name="Text 17"/>
          <p:cNvSpPr/>
          <p:nvPr/>
        </p:nvSpPr>
        <p:spPr>
          <a:xfrm>
            <a:off x="3378704" y="3877327"/>
            <a:ext cx="365760" cy="365760"/>
          </a:xfrm>
          <a:prstGeom prst="rect">
            <a:avLst/>
          </a:prstGeom>
          <a:solidFill>
            <a:srgbClr val="1570EF">
              <a:alpha val="5000"/>
            </a:srgbClr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20" name="Text 18"/>
          <p:cNvSpPr/>
          <p:nvPr/>
        </p:nvSpPr>
        <p:spPr>
          <a:xfrm>
            <a:off x="3378704" y="3877327"/>
            <a:ext cx="3657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marL="0" indent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1570EF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5</a:t>
            </a:r>
            <a:endParaRPr lang="en-US" sz="1300" dirty="0"/>
          </a:p>
        </p:txBody>
      </p:sp>
      <p:sp>
        <p:nvSpPr>
          <p:cNvPr id="21" name="Text 19"/>
          <p:cNvSpPr/>
          <p:nvPr/>
        </p:nvSpPr>
        <p:spPr>
          <a:xfrm>
            <a:off x="3378704" y="4765457"/>
            <a:ext cx="237744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050" dirty="0">
                <a:solidFill>
                  <a:srgbClr val="00000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TikTok specializes in short-form video content, resonating with Gen Z and millennials.</a:t>
            </a:r>
            <a:endParaRPr lang="en-US" sz="1050" dirty="0"/>
          </a:p>
          <a:p>
            <a:pPr algn="l"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050" dirty="0">
                <a:solidFill>
                  <a:srgbClr val="00000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Its highly engaging format is suitable for brands targeting younger, dynamic audiences.</a:t>
            </a:r>
            <a:endParaRPr lang="en-US" sz="1050" dirty="0"/>
          </a:p>
        </p:txBody>
      </p:sp>
      <p:sp>
        <p:nvSpPr>
          <p:cNvPr id="22" name="Text 20"/>
          <p:cNvSpPr/>
          <p:nvPr/>
        </p:nvSpPr>
        <p:spPr>
          <a:xfrm>
            <a:off x="3378704" y="4316727"/>
            <a:ext cx="23774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buNone/>
            </a:pPr>
            <a:r>
              <a:rPr lang="en-US" sz="1371" dirty="0">
                <a:solidFill>
                  <a:srgbClr val="000000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TikTok: Engaging Short Videos</a:t>
            </a:r>
            <a:endParaRPr lang="en-US" sz="1371" dirty="0"/>
          </a:p>
        </p:txBody>
      </p:sp>
      <p:sp>
        <p:nvSpPr>
          <p:cNvPr id="23" name="Text 21"/>
          <p:cNvSpPr/>
          <p:nvPr/>
        </p:nvSpPr>
        <p:spPr>
          <a:xfrm>
            <a:off x="645055" y="4765457"/>
            <a:ext cx="237744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050" dirty="0">
                <a:solidFill>
                  <a:srgbClr val="00000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LinkedIn is tailored for professional networking and B2B marketing.</a:t>
            </a:r>
            <a:endParaRPr lang="en-US" sz="1050" dirty="0"/>
          </a:p>
          <a:p>
            <a:pPr algn="l"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050" dirty="0">
                <a:solidFill>
                  <a:srgbClr val="00000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It is a platform for thought leadership and industry-specific content sharing.</a:t>
            </a:r>
            <a:endParaRPr lang="en-US" sz="1050" dirty="0"/>
          </a:p>
        </p:txBody>
      </p:sp>
      <p:sp>
        <p:nvSpPr>
          <p:cNvPr id="24" name="Text 22"/>
          <p:cNvSpPr/>
          <p:nvPr/>
        </p:nvSpPr>
        <p:spPr>
          <a:xfrm>
            <a:off x="645055" y="4316727"/>
            <a:ext cx="23774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buNone/>
            </a:pPr>
            <a:r>
              <a:rPr lang="en-US" sz="1333" dirty="0">
                <a:solidFill>
                  <a:srgbClr val="000000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LinkedIn: Professional Networking</a:t>
            </a:r>
            <a:endParaRPr lang="en-US" sz="1333" dirty="0"/>
          </a:p>
        </p:txBody>
      </p:sp>
      <p:sp>
        <p:nvSpPr>
          <p:cNvPr id="25" name="Text 23"/>
          <p:cNvSpPr/>
          <p:nvPr/>
        </p:nvSpPr>
        <p:spPr>
          <a:xfrm>
            <a:off x="6112353" y="2302178"/>
            <a:ext cx="237744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050" dirty="0">
                <a:solidFill>
                  <a:srgbClr val="00000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Instagram excels in visual storytelling, attracting younger audiences.</a:t>
            </a:r>
            <a:endParaRPr lang="en-US" sz="1050" dirty="0"/>
          </a:p>
          <a:p>
            <a:pPr algn="l"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050" dirty="0">
                <a:solidFill>
                  <a:srgbClr val="00000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It is particularly effective for lifestyle brands aiming to showcase their products creatively.</a:t>
            </a:r>
            <a:endParaRPr lang="en-US" sz="1050" dirty="0"/>
          </a:p>
        </p:txBody>
      </p:sp>
      <p:sp>
        <p:nvSpPr>
          <p:cNvPr id="26" name="Text 24"/>
          <p:cNvSpPr/>
          <p:nvPr/>
        </p:nvSpPr>
        <p:spPr>
          <a:xfrm>
            <a:off x="6112353" y="1853448"/>
            <a:ext cx="23774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Instagram: Visual Appeal</a:t>
            </a:r>
            <a:endParaRPr lang="en-US" sz="1400" dirty="0"/>
          </a:p>
        </p:txBody>
      </p:sp>
      <p:sp>
        <p:nvSpPr>
          <p:cNvPr id="27" name="Text 25"/>
          <p:cNvSpPr/>
          <p:nvPr/>
        </p:nvSpPr>
        <p:spPr>
          <a:xfrm>
            <a:off x="3378704" y="2302178"/>
            <a:ext cx="237744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050" dirty="0">
                <a:solidFill>
                  <a:srgbClr val="00000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Facebook caters to a broad demographic, making it ideal for community building.</a:t>
            </a:r>
            <a:endParaRPr lang="en-US" sz="1050" dirty="0"/>
          </a:p>
          <a:p>
            <a:pPr algn="l"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050" dirty="0">
                <a:solidFill>
                  <a:srgbClr val="00000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It supports diverse content types, enhancing engagement across various audience segments.</a:t>
            </a:r>
            <a:endParaRPr lang="en-US" sz="1050" dirty="0"/>
          </a:p>
        </p:txBody>
      </p:sp>
      <p:sp>
        <p:nvSpPr>
          <p:cNvPr id="28" name="Text 26"/>
          <p:cNvSpPr/>
          <p:nvPr/>
        </p:nvSpPr>
        <p:spPr>
          <a:xfrm>
            <a:off x="3378704" y="1853448"/>
            <a:ext cx="23774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buNone/>
            </a:pPr>
            <a:r>
              <a:rPr lang="en-US" sz="1333" dirty="0">
                <a:solidFill>
                  <a:srgbClr val="000000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Facebook: Community and Diversity</a:t>
            </a:r>
            <a:endParaRPr lang="en-US" sz="1333" dirty="0"/>
          </a:p>
        </p:txBody>
      </p:sp>
      <p:sp>
        <p:nvSpPr>
          <p:cNvPr id="29" name="Text 27"/>
          <p:cNvSpPr/>
          <p:nvPr/>
        </p:nvSpPr>
        <p:spPr>
          <a:xfrm>
            <a:off x="645055" y="2302178"/>
            <a:ext cx="237744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050" dirty="0">
                <a:solidFill>
                  <a:srgbClr val="00000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Choosing the right social media platforms is critical to reach your target audience effectively.</a:t>
            </a:r>
            <a:endParaRPr lang="en-US" sz="1050" dirty="0"/>
          </a:p>
          <a:p>
            <a:pPr algn="l"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050" dirty="0">
                <a:solidFill>
                  <a:srgbClr val="00000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Matching platform strengths with your business type and content format preferences optimizes reach and engagement.</a:t>
            </a:r>
            <a:endParaRPr lang="en-US" sz="1050" dirty="0"/>
          </a:p>
        </p:txBody>
      </p:sp>
      <p:sp>
        <p:nvSpPr>
          <p:cNvPr id="30" name="Text 28"/>
          <p:cNvSpPr/>
          <p:nvPr/>
        </p:nvSpPr>
        <p:spPr>
          <a:xfrm>
            <a:off x="645055" y="1853448"/>
            <a:ext cx="23774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buNone/>
            </a:pPr>
            <a:r>
              <a:rPr lang="en-US" sz="1333" dirty="0">
                <a:solidFill>
                  <a:srgbClr val="000000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Importance of Platform Selection</a:t>
            </a:r>
            <a:endParaRPr lang="en-US" sz="1333" dirty="0"/>
          </a:p>
        </p:txBody>
      </p:sp>
      <p:sp>
        <p:nvSpPr>
          <p:cNvPr id="31" name="Text 29"/>
          <p:cNvSpPr/>
          <p:nvPr/>
        </p:nvSpPr>
        <p:spPr>
          <a:xfrm>
            <a:off x="11009743" y="6137907"/>
            <a:ext cx="54864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11655241" y="0"/>
            <a:ext cx="536759" cy="6858000"/>
          </a:xfrm>
          <a:prstGeom prst="rect">
            <a:avLst/>
          </a:prstGeom>
          <a:solidFill>
            <a:srgbClr val="1570E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4" name="Text 2"/>
          <p:cNvSpPr/>
          <p:nvPr/>
        </p:nvSpPr>
        <p:spPr>
          <a:xfrm>
            <a:off x="11655243" y="0"/>
            <a:ext cx="536757" cy="6858000"/>
          </a:xfrm>
          <a:prstGeom prst="rect">
            <a:avLst/>
          </a:prstGeom>
          <a:blipFill>
            <a:blip r:embed="rId1"/>
            <a:srcRect l="0" t="0" r="80488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5" name="Text 3"/>
          <p:cNvSpPr/>
          <p:nvPr/>
        </p:nvSpPr>
        <p:spPr>
          <a:xfrm>
            <a:off x="640079" y="1320646"/>
            <a:ext cx="3840480" cy="2377440"/>
          </a:xfrm>
          <a:prstGeom prst="rect">
            <a:avLst/>
          </a:prstGeom>
          <a:solidFill>
            <a:srgbClr val="0E2841">
              <a:alpha val="3000"/>
            </a:srgbClr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6" name="Text 4"/>
          <p:cNvSpPr/>
          <p:nvPr/>
        </p:nvSpPr>
        <p:spPr>
          <a:xfrm>
            <a:off x="4663439" y="1320646"/>
            <a:ext cx="3840480" cy="2377440"/>
          </a:xfrm>
          <a:prstGeom prst="rect">
            <a:avLst/>
          </a:prstGeom>
          <a:solidFill>
            <a:srgbClr val="0E2841">
              <a:alpha val="3000"/>
            </a:srgbClr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7" name="Text 5"/>
          <p:cNvSpPr/>
          <p:nvPr/>
        </p:nvSpPr>
        <p:spPr>
          <a:xfrm>
            <a:off x="640079" y="1164795"/>
            <a:ext cx="7863840" cy="45719"/>
          </a:xfrm>
          <a:custGeom>
            <a:avLst/>
            <a:gdLst/>
            <a:ahLst/>
            <a:cxnLst/>
            <a:rect l="l" t="t" r="r" b="b"/>
            <a:pathLst>
              <a:path w="7863840" h="45719">
                <a:moveTo>
                  <a:pt x="0" y="0"/>
                </a:moveTo>
                <a:lnTo>
                  <a:pt x="7863840" y="0"/>
                </a:lnTo>
              </a:path>
            </a:pathLst>
          </a:custGeom>
          <a:noFill/>
          <a:ln w="25400">
            <a:solidFill>
              <a:srgbClr val="EAECF0"/>
            </a:solidFill>
          </a:ln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8" name="Text 6"/>
          <p:cNvSpPr/>
          <p:nvPr/>
        </p:nvSpPr>
        <p:spPr>
          <a:xfrm>
            <a:off x="749390" y="6318000"/>
            <a:ext cx="108375" cy="5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marL="0" indent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0808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 /</a:t>
            </a:r>
            <a:endParaRPr lang="en-US" sz="800" dirty="0"/>
          </a:p>
        </p:txBody>
      </p:sp>
      <p:sp>
        <p:nvSpPr>
          <p:cNvPr id="9" name="Text 7"/>
          <p:cNvSpPr/>
          <p:nvPr/>
        </p:nvSpPr>
        <p:spPr>
          <a:xfrm>
            <a:off x="640079" y="3830308"/>
            <a:ext cx="3840480" cy="2377440"/>
          </a:xfrm>
          <a:prstGeom prst="rect">
            <a:avLst/>
          </a:prstGeom>
          <a:solidFill>
            <a:srgbClr val="0E2841">
              <a:alpha val="3000"/>
            </a:srgbClr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0" name="Text 8"/>
          <p:cNvSpPr/>
          <p:nvPr/>
        </p:nvSpPr>
        <p:spPr>
          <a:xfrm>
            <a:off x="4663439" y="3830308"/>
            <a:ext cx="3840480" cy="2377440"/>
          </a:xfrm>
          <a:prstGeom prst="rect">
            <a:avLst/>
          </a:prstGeom>
          <a:solidFill>
            <a:srgbClr val="0E2841">
              <a:alpha val="3000"/>
            </a:srgbClr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1" name="Text 9"/>
          <p:cNvSpPr/>
          <p:nvPr/>
        </p:nvSpPr>
        <p:spPr>
          <a:xfrm>
            <a:off x="8900160" y="0"/>
            <a:ext cx="3291840" cy="6858000"/>
          </a:xfrm>
          <a:prstGeom prst="rect">
            <a:avLst/>
          </a:prstGeom>
          <a:blipFill>
            <a:blip r:embed="rId2"/>
            <a:srcRect/>
            <a:stretch>
              <a:fillRect l="-106495" r="-106495" t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2" name="Text 10"/>
          <p:cNvSpPr/>
          <p:nvPr/>
        </p:nvSpPr>
        <p:spPr>
          <a:xfrm>
            <a:off x="640079" y="1"/>
            <a:ext cx="7863840" cy="1034799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2400" dirty="0">
                <a:solidFill>
                  <a:srgbClr val="000000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Crafting a Consistent and Impactful Content Strategy</a:t>
            </a:r>
            <a:endParaRPr lang="en-US" sz="2400" dirty="0"/>
          </a:p>
        </p:txBody>
      </p:sp>
      <p:sp>
        <p:nvSpPr>
          <p:cNvPr id="13" name="Text 11"/>
          <p:cNvSpPr/>
          <p:nvPr/>
        </p:nvSpPr>
        <p:spPr>
          <a:xfrm>
            <a:off x="430891" y="6308725"/>
            <a:ext cx="287113" cy="5492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800" dirty="0">
                <a:solidFill>
                  <a:srgbClr val="00000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7</a:t>
            </a:r>
            <a:endParaRPr lang="en-US" sz="800" dirty="0"/>
          </a:p>
        </p:txBody>
      </p:sp>
      <p:sp>
        <p:nvSpPr>
          <p:cNvPr id="14" name="Text 12"/>
          <p:cNvSpPr/>
          <p:nvPr/>
        </p:nvSpPr>
        <p:spPr>
          <a:xfrm>
            <a:off x="857765" y="6309360"/>
            <a:ext cx="7646153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800" dirty="0">
                <a:solidFill>
                  <a:srgbClr val="80808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Maximizing Business Growth Through Strategic Social Media</a:t>
            </a:r>
            <a:endParaRPr lang="en-US" sz="800" dirty="0"/>
          </a:p>
        </p:txBody>
      </p:sp>
      <p:sp>
        <p:nvSpPr>
          <p:cNvPr id="15" name="Text 13"/>
          <p:cNvSpPr/>
          <p:nvPr/>
        </p:nvSpPr>
        <p:spPr>
          <a:xfrm>
            <a:off x="4846319" y="4984338"/>
            <a:ext cx="3474720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050" dirty="0">
                <a:solidFill>
                  <a:srgbClr val="00000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Maintaining consistency in posting frequency and brand voice.</a:t>
            </a:r>
            <a:endParaRPr lang="en-US" sz="1050" dirty="0"/>
          </a:p>
          <a:p>
            <a:pPr algn="l"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050" dirty="0">
                <a:solidFill>
                  <a:srgbClr val="00000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This builds anticipation, nurtures audience relationships, and reinforces brand identity.</a:t>
            </a:r>
            <a:endParaRPr lang="en-US" sz="1050" dirty="0"/>
          </a:p>
        </p:txBody>
      </p:sp>
      <p:sp>
        <p:nvSpPr>
          <p:cNvPr id="16" name="Text 14"/>
          <p:cNvSpPr/>
          <p:nvPr/>
        </p:nvSpPr>
        <p:spPr>
          <a:xfrm>
            <a:off x="4846319" y="4498634"/>
            <a:ext cx="34747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Consistency in Brand Communication</a:t>
            </a:r>
            <a:endParaRPr lang="en-US" sz="1400" dirty="0"/>
          </a:p>
        </p:txBody>
      </p:sp>
      <p:sp>
        <p:nvSpPr>
          <p:cNvPr id="17" name="Text 15"/>
          <p:cNvSpPr/>
          <p:nvPr/>
        </p:nvSpPr>
        <p:spPr>
          <a:xfrm>
            <a:off x="4846319" y="3998982"/>
            <a:ext cx="365760" cy="284480"/>
          </a:xfrm>
          <a:custGeom>
            <a:avLst/>
            <a:gdLst/>
            <a:ahLst/>
            <a:cxnLst/>
            <a:rect l="l" t="t" r="r" b="b"/>
            <a:pathLst>
              <a:path w="365760" h="284480">
                <a:moveTo>
                  <a:pt x="350519" y="0"/>
                </a:moveTo>
                <a:cubicBezTo>
                  <a:pt x="342073" y="0"/>
                  <a:pt x="335278" y="6793"/>
                  <a:pt x="335278" y="15240"/>
                </a:cubicBezTo>
                <a:lnTo>
                  <a:pt x="335278" y="18858"/>
                </a:lnTo>
                <a:lnTo>
                  <a:pt x="30479" y="101980"/>
                </a:lnTo>
                <a:lnTo>
                  <a:pt x="30479" y="96518"/>
                </a:lnTo>
                <a:cubicBezTo>
                  <a:pt x="30479" y="88072"/>
                  <a:pt x="23683" y="81279"/>
                  <a:pt x="15238" y="81279"/>
                </a:cubicBezTo>
                <a:cubicBezTo>
                  <a:pt x="6792" y="81279"/>
                  <a:pt x="-4" y="88072"/>
                  <a:pt x="-4" y="96518"/>
                </a:cubicBezTo>
                <a:lnTo>
                  <a:pt x="-4" y="110299"/>
                </a:lnTo>
                <a:lnTo>
                  <a:pt x="-4" y="121920"/>
                </a:lnTo>
                <a:lnTo>
                  <a:pt x="-4" y="162560"/>
                </a:lnTo>
                <a:lnTo>
                  <a:pt x="-4" y="174181"/>
                </a:lnTo>
                <a:lnTo>
                  <a:pt x="-4" y="187961"/>
                </a:lnTo>
                <a:cubicBezTo>
                  <a:pt x="-4" y="196408"/>
                  <a:pt x="6792" y="203201"/>
                  <a:pt x="15238" y="203201"/>
                </a:cubicBezTo>
                <a:cubicBezTo>
                  <a:pt x="23683" y="203201"/>
                  <a:pt x="30479" y="196408"/>
                  <a:pt x="30479" y="187961"/>
                </a:cubicBezTo>
                <a:lnTo>
                  <a:pt x="30479" y="182499"/>
                </a:lnTo>
                <a:lnTo>
                  <a:pt x="105156" y="202882"/>
                </a:lnTo>
                <a:cubicBezTo>
                  <a:pt x="102870" y="209360"/>
                  <a:pt x="101601" y="216282"/>
                  <a:pt x="101601" y="223519"/>
                </a:cubicBezTo>
                <a:cubicBezTo>
                  <a:pt x="101601" y="257173"/>
                  <a:pt x="128905" y="284480"/>
                  <a:pt x="162562" y="284480"/>
                </a:cubicBezTo>
                <a:cubicBezTo>
                  <a:pt x="192342" y="284480"/>
                  <a:pt x="217174" y="263144"/>
                  <a:pt x="222444" y="234887"/>
                </a:cubicBezTo>
                <a:lnTo>
                  <a:pt x="335285" y="265622"/>
                </a:lnTo>
                <a:lnTo>
                  <a:pt x="335285" y="269240"/>
                </a:lnTo>
                <a:cubicBezTo>
                  <a:pt x="335285" y="277686"/>
                  <a:pt x="342081" y="284480"/>
                  <a:pt x="350526" y="284480"/>
                </a:cubicBezTo>
                <a:cubicBezTo>
                  <a:pt x="358972" y="284480"/>
                  <a:pt x="365767" y="277686"/>
                  <a:pt x="365767" y="269240"/>
                </a:cubicBezTo>
                <a:lnTo>
                  <a:pt x="365767" y="254001"/>
                </a:lnTo>
                <a:lnTo>
                  <a:pt x="365767" y="30482"/>
                </a:lnTo>
                <a:lnTo>
                  <a:pt x="365767" y="15242"/>
                </a:lnTo>
                <a:cubicBezTo>
                  <a:pt x="365767" y="6796"/>
                  <a:pt x="358972" y="3"/>
                  <a:pt x="350526" y="3"/>
                </a:cubicBezTo>
                <a:lnTo>
                  <a:pt x="350519" y="0"/>
                </a:lnTo>
                <a:moveTo>
                  <a:pt x="335281" y="234062"/>
                </a:moveTo>
                <a:lnTo>
                  <a:pt x="30482" y="150939"/>
                </a:lnTo>
                <a:lnTo>
                  <a:pt x="30482" y="133603"/>
                </a:lnTo>
                <a:lnTo>
                  <a:pt x="335281" y="50418"/>
                </a:lnTo>
                <a:lnTo>
                  <a:pt x="335281" y="234062"/>
                </a:lnTo>
                <a:moveTo>
                  <a:pt x="132080" y="223519"/>
                </a:moveTo>
                <a:cubicBezTo>
                  <a:pt x="132080" y="219010"/>
                  <a:pt x="133031" y="214757"/>
                  <a:pt x="134812" y="210945"/>
                </a:cubicBezTo>
                <a:lnTo>
                  <a:pt x="192913" y="226756"/>
                </a:lnTo>
                <a:cubicBezTo>
                  <a:pt x="191263" y="242058"/>
                  <a:pt x="178308" y="253935"/>
                  <a:pt x="162624" y="253935"/>
                </a:cubicBezTo>
                <a:cubicBezTo>
                  <a:pt x="145796" y="253935"/>
                  <a:pt x="132145" y="240283"/>
                  <a:pt x="132145" y="223456"/>
                </a:cubicBezTo>
                <a:lnTo>
                  <a:pt x="132080" y="223519"/>
                </a:lnTo>
              </a:path>
            </a:pathLst>
          </a:custGeom>
          <a:solidFill>
            <a:srgbClr val="1570E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8" name="Text 16"/>
          <p:cNvSpPr/>
          <p:nvPr/>
        </p:nvSpPr>
        <p:spPr>
          <a:xfrm>
            <a:off x="822959" y="4984338"/>
            <a:ext cx="3474720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050" dirty="0">
                <a:solidFill>
                  <a:srgbClr val="00000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Ensuring content quality and relevance tailored to each platform’s audience.</a:t>
            </a:r>
            <a:endParaRPr lang="en-US" sz="1050" dirty="0"/>
          </a:p>
          <a:p>
            <a:pPr algn="l"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050" dirty="0">
                <a:solidFill>
                  <a:srgbClr val="00000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This customization maximizes the impact and resonance of the content.</a:t>
            </a:r>
            <a:endParaRPr lang="en-US" sz="1050" dirty="0"/>
          </a:p>
        </p:txBody>
      </p:sp>
      <p:sp>
        <p:nvSpPr>
          <p:cNvPr id="19" name="Text 17"/>
          <p:cNvSpPr/>
          <p:nvPr/>
        </p:nvSpPr>
        <p:spPr>
          <a:xfrm>
            <a:off x="822959" y="4498634"/>
            <a:ext cx="34747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Tailoring Content for Platforms</a:t>
            </a:r>
            <a:endParaRPr lang="en-US" sz="1400" dirty="0"/>
          </a:p>
        </p:txBody>
      </p:sp>
      <p:sp>
        <p:nvSpPr>
          <p:cNvPr id="20" name="Text 18"/>
          <p:cNvSpPr/>
          <p:nvPr/>
        </p:nvSpPr>
        <p:spPr>
          <a:xfrm>
            <a:off x="822959" y="3958378"/>
            <a:ext cx="365760" cy="365689"/>
          </a:xfrm>
          <a:custGeom>
            <a:avLst/>
            <a:gdLst/>
            <a:ahLst/>
            <a:cxnLst/>
            <a:rect l="l" t="t" r="r" b="b"/>
            <a:pathLst>
              <a:path w="365760" h="365689">
                <a:moveTo>
                  <a:pt x="331404" y="184417"/>
                </a:moveTo>
                <a:cubicBezTo>
                  <a:pt x="331404" y="186344"/>
                  <a:pt x="330691" y="188132"/>
                  <a:pt x="328405" y="190132"/>
                </a:cubicBezTo>
                <a:cubicBezTo>
                  <a:pt x="325691" y="192345"/>
                  <a:pt x="321192" y="194276"/>
                  <a:pt x="315691" y="194276"/>
                </a:cubicBezTo>
                <a:lnTo>
                  <a:pt x="245696" y="194276"/>
                </a:lnTo>
                <a:cubicBezTo>
                  <a:pt x="207840" y="194276"/>
                  <a:pt x="177130" y="224986"/>
                  <a:pt x="177130" y="262842"/>
                </a:cubicBezTo>
                <a:cubicBezTo>
                  <a:pt x="177130" y="267699"/>
                  <a:pt x="177631" y="272412"/>
                  <a:pt x="178630" y="276983"/>
                </a:cubicBezTo>
                <a:cubicBezTo>
                  <a:pt x="180985" y="288195"/>
                  <a:pt x="185916" y="299195"/>
                  <a:pt x="188915" y="305983"/>
                </a:cubicBezTo>
                <a:lnTo>
                  <a:pt x="188915" y="305983"/>
                </a:lnTo>
                <a:cubicBezTo>
                  <a:pt x="189416" y="307127"/>
                  <a:pt x="189914" y="308126"/>
                  <a:pt x="190272" y="309054"/>
                </a:cubicBezTo>
                <a:cubicBezTo>
                  <a:pt x="193842" y="317268"/>
                  <a:pt x="194274" y="320054"/>
                  <a:pt x="194274" y="321268"/>
                </a:cubicBezTo>
                <a:cubicBezTo>
                  <a:pt x="194274" y="325053"/>
                  <a:pt x="192917" y="328052"/>
                  <a:pt x="191560" y="329698"/>
                </a:cubicBezTo>
                <a:cubicBezTo>
                  <a:pt x="190916" y="330484"/>
                  <a:pt x="190418" y="330842"/>
                  <a:pt x="190129" y="330985"/>
                </a:cubicBezTo>
                <a:cubicBezTo>
                  <a:pt x="189914" y="331127"/>
                  <a:pt x="189559" y="331201"/>
                  <a:pt x="188988" y="331270"/>
                </a:cubicBezTo>
                <a:cubicBezTo>
                  <a:pt x="186918" y="331343"/>
                  <a:pt x="184917" y="331413"/>
                  <a:pt x="182847" y="331413"/>
                </a:cubicBezTo>
                <a:cubicBezTo>
                  <a:pt x="100782" y="331413"/>
                  <a:pt x="34286" y="264916"/>
                  <a:pt x="34286" y="182852"/>
                </a:cubicBezTo>
                <a:cubicBezTo>
                  <a:pt x="34286" y="100788"/>
                  <a:pt x="100782" y="34291"/>
                  <a:pt x="182847" y="34291"/>
                </a:cubicBezTo>
                <a:cubicBezTo>
                  <a:pt x="264913" y="34291"/>
                  <a:pt x="331408" y="100788"/>
                  <a:pt x="331408" y="182852"/>
                </a:cubicBezTo>
                <a:cubicBezTo>
                  <a:pt x="331408" y="183353"/>
                  <a:pt x="331408" y="183850"/>
                  <a:pt x="331408" y="184424"/>
                </a:cubicBezTo>
                <a:lnTo>
                  <a:pt x="331404" y="184417"/>
                </a:lnTo>
                <a:moveTo>
                  <a:pt x="365687" y="184771"/>
                </a:moveTo>
                <a:cubicBezTo>
                  <a:pt x="365687" y="184128"/>
                  <a:pt x="365687" y="183484"/>
                  <a:pt x="365687" y="182844"/>
                </a:cubicBezTo>
                <a:cubicBezTo>
                  <a:pt x="365687" y="81852"/>
                  <a:pt x="283837" y="0"/>
                  <a:pt x="182843" y="0"/>
                </a:cubicBezTo>
                <a:cubicBezTo>
                  <a:pt x="81850" y="0"/>
                  <a:pt x="0" y="81852"/>
                  <a:pt x="0" y="182844"/>
                </a:cubicBezTo>
                <a:cubicBezTo>
                  <a:pt x="0" y="283837"/>
                  <a:pt x="81850" y="365689"/>
                  <a:pt x="182843" y="365689"/>
                </a:cubicBezTo>
                <a:cubicBezTo>
                  <a:pt x="185342" y="365689"/>
                  <a:pt x="187913" y="365615"/>
                  <a:pt x="190415" y="365546"/>
                </a:cubicBezTo>
                <a:cubicBezTo>
                  <a:pt x="213128" y="364617"/>
                  <a:pt x="228556" y="344047"/>
                  <a:pt x="228556" y="321265"/>
                </a:cubicBezTo>
                <a:cubicBezTo>
                  <a:pt x="228556" y="310908"/>
                  <a:pt x="224200" y="301053"/>
                  <a:pt x="219913" y="291267"/>
                </a:cubicBezTo>
                <a:cubicBezTo>
                  <a:pt x="216841" y="284268"/>
                  <a:pt x="213699" y="277196"/>
                  <a:pt x="212199" y="269911"/>
                </a:cubicBezTo>
                <a:cubicBezTo>
                  <a:pt x="211698" y="267626"/>
                  <a:pt x="211486" y="265267"/>
                  <a:pt x="211486" y="262839"/>
                </a:cubicBezTo>
                <a:cubicBezTo>
                  <a:pt x="211486" y="243911"/>
                  <a:pt x="226841" y="228555"/>
                  <a:pt x="245769" y="228555"/>
                </a:cubicBezTo>
                <a:lnTo>
                  <a:pt x="315691" y="228555"/>
                </a:lnTo>
                <a:cubicBezTo>
                  <a:pt x="341762" y="228555"/>
                  <a:pt x="365475" y="210841"/>
                  <a:pt x="365760" y="184771"/>
                </a:cubicBezTo>
                <a:lnTo>
                  <a:pt x="365687" y="184771"/>
                </a:lnTo>
                <a:moveTo>
                  <a:pt x="114278" y="182844"/>
                </a:moveTo>
                <a:cubicBezTo>
                  <a:pt x="114278" y="170221"/>
                  <a:pt x="104044" y="159989"/>
                  <a:pt x="91422" y="159989"/>
                </a:cubicBezTo>
                <a:cubicBezTo>
                  <a:pt x="78799" y="159989"/>
                  <a:pt x="68565" y="170221"/>
                  <a:pt x="68565" y="182844"/>
                </a:cubicBezTo>
                <a:cubicBezTo>
                  <a:pt x="68565" y="195468"/>
                  <a:pt x="78799" y="205700"/>
                  <a:pt x="91422" y="205700"/>
                </a:cubicBezTo>
                <a:cubicBezTo>
                  <a:pt x="104044" y="205700"/>
                  <a:pt x="114278" y="195468"/>
                  <a:pt x="114278" y="182844"/>
                </a:cubicBezTo>
                <a:moveTo>
                  <a:pt x="114278" y="137133"/>
                </a:moveTo>
                <a:cubicBezTo>
                  <a:pt x="126900" y="137133"/>
                  <a:pt x="137134" y="126901"/>
                  <a:pt x="137134" y="114278"/>
                </a:cubicBezTo>
                <a:cubicBezTo>
                  <a:pt x="137134" y="101654"/>
                  <a:pt x="126901" y="91422"/>
                  <a:pt x="114278" y="91422"/>
                </a:cubicBezTo>
                <a:cubicBezTo>
                  <a:pt x="101656" y="91422"/>
                  <a:pt x="91422" y="101654"/>
                  <a:pt x="91422" y="114278"/>
                </a:cubicBezTo>
                <a:cubicBezTo>
                  <a:pt x="91422" y="126901"/>
                  <a:pt x="101656" y="137133"/>
                  <a:pt x="114278" y="137133"/>
                </a:cubicBezTo>
                <a:moveTo>
                  <a:pt x="205700" y="91422"/>
                </a:moveTo>
                <a:cubicBezTo>
                  <a:pt x="205700" y="78799"/>
                  <a:pt x="195466" y="68567"/>
                  <a:pt x="182843" y="68567"/>
                </a:cubicBezTo>
                <a:cubicBezTo>
                  <a:pt x="170221" y="68567"/>
                  <a:pt x="159987" y="78799"/>
                  <a:pt x="159987" y="91422"/>
                </a:cubicBezTo>
                <a:cubicBezTo>
                  <a:pt x="159987" y="104046"/>
                  <a:pt x="170221" y="114278"/>
                  <a:pt x="182843" y="114278"/>
                </a:cubicBezTo>
                <a:cubicBezTo>
                  <a:pt x="195466" y="114278"/>
                  <a:pt x="205700" y="104046"/>
                  <a:pt x="205700" y="91422"/>
                </a:cubicBezTo>
                <a:moveTo>
                  <a:pt x="251412" y="137133"/>
                </a:moveTo>
                <a:cubicBezTo>
                  <a:pt x="264035" y="137133"/>
                  <a:pt x="274269" y="126901"/>
                  <a:pt x="274269" y="114278"/>
                </a:cubicBezTo>
                <a:cubicBezTo>
                  <a:pt x="274269" y="101654"/>
                  <a:pt x="264035" y="91422"/>
                  <a:pt x="251412" y="91422"/>
                </a:cubicBezTo>
                <a:cubicBezTo>
                  <a:pt x="238790" y="91422"/>
                  <a:pt x="228556" y="101654"/>
                  <a:pt x="228556" y="114278"/>
                </a:cubicBezTo>
                <a:cubicBezTo>
                  <a:pt x="228556" y="126901"/>
                  <a:pt x="238790" y="137133"/>
                  <a:pt x="251412" y="137133"/>
                </a:cubicBezTo>
              </a:path>
            </a:pathLst>
          </a:custGeom>
          <a:solidFill>
            <a:srgbClr val="1570E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21" name="Text 19"/>
          <p:cNvSpPr/>
          <p:nvPr/>
        </p:nvSpPr>
        <p:spPr>
          <a:xfrm>
            <a:off x="4846319" y="2474676"/>
            <a:ext cx="3474720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050" dirty="0">
                <a:solidFill>
                  <a:srgbClr val="00000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Producing diverse content types such as videos, blogs, infographics, and live streams.</a:t>
            </a:r>
            <a:endParaRPr lang="en-US" sz="1050" dirty="0"/>
          </a:p>
          <a:p>
            <a:pPr algn="l"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050" dirty="0">
                <a:solidFill>
                  <a:srgbClr val="00000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This variety caters to different audience preferences and enhances engagement.</a:t>
            </a:r>
            <a:endParaRPr lang="en-US" sz="1050" dirty="0"/>
          </a:p>
        </p:txBody>
      </p:sp>
      <p:sp>
        <p:nvSpPr>
          <p:cNvPr id="22" name="Text 20"/>
          <p:cNvSpPr/>
          <p:nvPr/>
        </p:nvSpPr>
        <p:spPr>
          <a:xfrm>
            <a:off x="4846319" y="1988972"/>
            <a:ext cx="34747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Diversity in Content Types</a:t>
            </a:r>
            <a:endParaRPr lang="en-US" sz="1400" dirty="0"/>
          </a:p>
        </p:txBody>
      </p:sp>
      <p:sp>
        <p:nvSpPr>
          <p:cNvPr id="23" name="Text 21"/>
          <p:cNvSpPr/>
          <p:nvPr/>
        </p:nvSpPr>
        <p:spPr>
          <a:xfrm>
            <a:off x="4846319" y="1477266"/>
            <a:ext cx="365760" cy="320040"/>
          </a:xfrm>
          <a:custGeom>
            <a:avLst/>
            <a:gdLst/>
            <a:ahLst/>
            <a:cxnLst/>
            <a:rect l="l" t="t" r="r" b="b"/>
            <a:pathLst>
              <a:path w="365760" h="320040">
                <a:moveTo>
                  <a:pt x="34290" y="125731"/>
                </a:moveTo>
                <a:lnTo>
                  <a:pt x="331470" y="125731"/>
                </a:lnTo>
                <a:lnTo>
                  <a:pt x="331470" y="274322"/>
                </a:lnTo>
                <a:cubicBezTo>
                  <a:pt x="331470" y="280608"/>
                  <a:pt x="326327" y="285751"/>
                  <a:pt x="320040" y="285751"/>
                </a:cubicBezTo>
                <a:lnTo>
                  <a:pt x="45720" y="285751"/>
                </a:lnTo>
                <a:cubicBezTo>
                  <a:pt x="39433" y="285751"/>
                  <a:pt x="34290" y="280608"/>
                  <a:pt x="34290" y="274322"/>
                </a:cubicBezTo>
                <a:lnTo>
                  <a:pt x="34290" y="125731"/>
                </a:lnTo>
                <a:moveTo>
                  <a:pt x="285750" y="91439"/>
                </a:moveTo>
                <a:lnTo>
                  <a:pt x="240030" y="91439"/>
                </a:lnTo>
                <a:lnTo>
                  <a:pt x="297180" y="34289"/>
                </a:lnTo>
                <a:lnTo>
                  <a:pt x="320040" y="34289"/>
                </a:lnTo>
                <a:cubicBezTo>
                  <a:pt x="326327" y="34289"/>
                  <a:pt x="331470" y="39432"/>
                  <a:pt x="331470" y="45718"/>
                </a:cubicBezTo>
                <a:lnTo>
                  <a:pt x="285750" y="91439"/>
                </a:lnTo>
                <a:moveTo>
                  <a:pt x="228600" y="34289"/>
                </a:moveTo>
                <a:lnTo>
                  <a:pt x="171450" y="91439"/>
                </a:lnTo>
                <a:lnTo>
                  <a:pt x="125730" y="91439"/>
                </a:lnTo>
                <a:lnTo>
                  <a:pt x="182880" y="34289"/>
                </a:lnTo>
                <a:lnTo>
                  <a:pt x="228600" y="34289"/>
                </a:lnTo>
                <a:moveTo>
                  <a:pt x="114300" y="34289"/>
                </a:moveTo>
                <a:lnTo>
                  <a:pt x="57150" y="91439"/>
                </a:lnTo>
                <a:lnTo>
                  <a:pt x="34290" y="91439"/>
                </a:lnTo>
                <a:lnTo>
                  <a:pt x="34290" y="68578"/>
                </a:lnTo>
                <a:lnTo>
                  <a:pt x="68580" y="34289"/>
                </a:lnTo>
                <a:lnTo>
                  <a:pt x="114300" y="34289"/>
                </a:lnTo>
                <a:moveTo>
                  <a:pt x="365760" y="91439"/>
                </a:moveTo>
                <a:lnTo>
                  <a:pt x="365760" y="45718"/>
                </a:lnTo>
                <a:cubicBezTo>
                  <a:pt x="365760" y="20502"/>
                  <a:pt x="345259" y="-3"/>
                  <a:pt x="320040" y="-3"/>
                </a:cubicBezTo>
                <a:lnTo>
                  <a:pt x="45720" y="-3"/>
                </a:lnTo>
                <a:cubicBezTo>
                  <a:pt x="20501" y="-3"/>
                  <a:pt x="0" y="20499"/>
                  <a:pt x="0" y="45718"/>
                </a:cubicBezTo>
                <a:lnTo>
                  <a:pt x="0" y="91439"/>
                </a:lnTo>
                <a:lnTo>
                  <a:pt x="0" y="108583"/>
                </a:lnTo>
                <a:lnTo>
                  <a:pt x="0" y="125728"/>
                </a:lnTo>
                <a:lnTo>
                  <a:pt x="0" y="274319"/>
                </a:lnTo>
                <a:cubicBezTo>
                  <a:pt x="0" y="299535"/>
                  <a:pt x="20501" y="320040"/>
                  <a:pt x="45720" y="320040"/>
                </a:cubicBezTo>
                <a:lnTo>
                  <a:pt x="320040" y="320040"/>
                </a:lnTo>
                <a:cubicBezTo>
                  <a:pt x="345259" y="320040"/>
                  <a:pt x="365760" y="299538"/>
                  <a:pt x="365760" y="274319"/>
                </a:cubicBezTo>
                <a:lnTo>
                  <a:pt x="365760" y="125728"/>
                </a:lnTo>
                <a:lnTo>
                  <a:pt x="365760" y="108583"/>
                </a:lnTo>
                <a:lnTo>
                  <a:pt x="365760" y="91439"/>
                </a:lnTo>
              </a:path>
            </a:pathLst>
          </a:custGeom>
          <a:solidFill>
            <a:srgbClr val="1570E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24" name="Text 22"/>
          <p:cNvSpPr/>
          <p:nvPr/>
        </p:nvSpPr>
        <p:spPr>
          <a:xfrm>
            <a:off x="822959" y="2474676"/>
            <a:ext cx="3474720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050" dirty="0">
                <a:solidFill>
                  <a:srgbClr val="00000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Developing a detailed content calendar to plan posts, campaigns, and seasonal themes.</a:t>
            </a:r>
            <a:endParaRPr lang="en-US" sz="1050" dirty="0"/>
          </a:p>
          <a:p>
            <a:pPr algn="l"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050" dirty="0">
                <a:solidFill>
                  <a:srgbClr val="00000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This ensures a structured approach to content creation and scheduling.</a:t>
            </a:r>
            <a:endParaRPr lang="en-US" sz="1050" dirty="0"/>
          </a:p>
        </p:txBody>
      </p:sp>
      <p:sp>
        <p:nvSpPr>
          <p:cNvPr id="25" name="Text 23"/>
          <p:cNvSpPr/>
          <p:nvPr/>
        </p:nvSpPr>
        <p:spPr>
          <a:xfrm>
            <a:off x="822959" y="1988972"/>
            <a:ext cx="34747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Planning with a Content Calendar</a:t>
            </a:r>
            <a:endParaRPr lang="en-US" sz="1400" dirty="0"/>
          </a:p>
        </p:txBody>
      </p:sp>
      <p:sp>
        <p:nvSpPr>
          <p:cNvPr id="26" name="Text 24"/>
          <p:cNvSpPr/>
          <p:nvPr/>
        </p:nvSpPr>
        <p:spPr>
          <a:xfrm>
            <a:off x="845819" y="1454406"/>
            <a:ext cx="320040" cy="365760"/>
          </a:xfrm>
          <a:custGeom>
            <a:avLst/>
            <a:gdLst/>
            <a:ahLst/>
            <a:cxnLst/>
            <a:rect l="l" t="t" r="r" b="b"/>
            <a:pathLst>
              <a:path w="320040" h="365760">
                <a:moveTo>
                  <a:pt x="108586" y="17147"/>
                </a:moveTo>
                <a:cubicBezTo>
                  <a:pt x="108586" y="7644"/>
                  <a:pt x="100944" y="4"/>
                  <a:pt x="91442" y="4"/>
                </a:cubicBezTo>
                <a:cubicBezTo>
                  <a:pt x="81940" y="4"/>
                  <a:pt x="74297" y="7648"/>
                  <a:pt x="74297" y="17150"/>
                </a:cubicBezTo>
                <a:lnTo>
                  <a:pt x="74297" y="45727"/>
                </a:lnTo>
                <a:lnTo>
                  <a:pt x="45721" y="45727"/>
                </a:lnTo>
                <a:cubicBezTo>
                  <a:pt x="20505" y="45727"/>
                  <a:pt x="0" y="66228"/>
                  <a:pt x="0" y="91447"/>
                </a:cubicBezTo>
                <a:lnTo>
                  <a:pt x="0" y="102877"/>
                </a:lnTo>
                <a:lnTo>
                  <a:pt x="0" y="137167"/>
                </a:lnTo>
                <a:lnTo>
                  <a:pt x="0" y="320047"/>
                </a:lnTo>
                <a:cubicBezTo>
                  <a:pt x="0" y="345266"/>
                  <a:pt x="20502" y="365767"/>
                  <a:pt x="45721" y="365767"/>
                </a:cubicBezTo>
                <a:lnTo>
                  <a:pt x="274322" y="365767"/>
                </a:lnTo>
                <a:cubicBezTo>
                  <a:pt x="299538" y="365767"/>
                  <a:pt x="320043" y="345266"/>
                  <a:pt x="320043" y="320047"/>
                </a:cubicBezTo>
                <a:lnTo>
                  <a:pt x="320043" y="137167"/>
                </a:lnTo>
                <a:lnTo>
                  <a:pt x="320043" y="102877"/>
                </a:lnTo>
                <a:lnTo>
                  <a:pt x="320043" y="91447"/>
                </a:lnTo>
                <a:cubicBezTo>
                  <a:pt x="320043" y="66228"/>
                  <a:pt x="299541" y="45727"/>
                  <a:pt x="274322" y="45727"/>
                </a:cubicBezTo>
                <a:lnTo>
                  <a:pt x="245746" y="45727"/>
                </a:lnTo>
                <a:lnTo>
                  <a:pt x="245746" y="17154"/>
                </a:lnTo>
                <a:cubicBezTo>
                  <a:pt x="245746" y="7652"/>
                  <a:pt x="238103" y="11"/>
                  <a:pt x="228601" y="11"/>
                </a:cubicBezTo>
                <a:cubicBezTo>
                  <a:pt x="219099" y="11"/>
                  <a:pt x="211457" y="7655"/>
                  <a:pt x="211457" y="17158"/>
                </a:cubicBezTo>
                <a:lnTo>
                  <a:pt x="211457" y="45734"/>
                </a:lnTo>
                <a:lnTo>
                  <a:pt x="108586" y="45734"/>
                </a:lnTo>
                <a:lnTo>
                  <a:pt x="108586" y="17147"/>
                </a:lnTo>
                <a:moveTo>
                  <a:pt x="34289" y="137160"/>
                </a:moveTo>
                <a:lnTo>
                  <a:pt x="285748" y="137160"/>
                </a:lnTo>
                <a:lnTo>
                  <a:pt x="285748" y="320040"/>
                </a:lnTo>
                <a:cubicBezTo>
                  <a:pt x="285748" y="326327"/>
                  <a:pt x="280605" y="331470"/>
                  <a:pt x="274319" y="331470"/>
                </a:cubicBezTo>
                <a:lnTo>
                  <a:pt x="45718" y="331470"/>
                </a:lnTo>
                <a:cubicBezTo>
                  <a:pt x="39432" y="331470"/>
                  <a:pt x="34289" y="326327"/>
                  <a:pt x="34289" y="320040"/>
                </a:cubicBezTo>
                <a:lnTo>
                  <a:pt x="34289" y="137160"/>
                </a:lnTo>
              </a:path>
            </a:pathLst>
          </a:custGeom>
          <a:solidFill>
            <a:srgbClr val="1570E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27" name="Text 25"/>
          <p:cNvSpPr/>
          <p:nvPr/>
        </p:nvSpPr>
        <p:spPr>
          <a:xfrm>
            <a:off x="11009743" y="6137907"/>
            <a:ext cx="54864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0" y="0"/>
            <a:ext cx="536759" cy="6858000"/>
          </a:xfrm>
          <a:prstGeom prst="rect">
            <a:avLst/>
          </a:prstGeom>
          <a:solidFill>
            <a:srgbClr val="1570E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4" name="Text 2"/>
          <p:cNvSpPr/>
          <p:nvPr/>
        </p:nvSpPr>
        <p:spPr>
          <a:xfrm>
            <a:off x="0" y="0"/>
            <a:ext cx="536757" cy="6858000"/>
          </a:xfrm>
          <a:prstGeom prst="rect">
            <a:avLst/>
          </a:prstGeom>
          <a:blipFill>
            <a:blip r:embed="rId1"/>
            <a:srcRect l="0" t="0" r="80488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5" name="Text 3"/>
          <p:cNvSpPr/>
          <p:nvPr/>
        </p:nvSpPr>
        <p:spPr>
          <a:xfrm>
            <a:off x="3637921" y="1164795"/>
            <a:ext cx="7955280" cy="45719"/>
          </a:xfrm>
          <a:custGeom>
            <a:avLst/>
            <a:gdLst/>
            <a:ahLst/>
            <a:cxnLst/>
            <a:rect l="l" t="t" r="r" b="b"/>
            <a:pathLst>
              <a:path w="7955280" h="45719">
                <a:moveTo>
                  <a:pt x="0" y="0"/>
                </a:moveTo>
                <a:lnTo>
                  <a:pt x="7955280" y="0"/>
                </a:lnTo>
              </a:path>
            </a:pathLst>
          </a:custGeom>
          <a:noFill/>
          <a:ln w="25400">
            <a:solidFill>
              <a:srgbClr val="EAECF0"/>
            </a:solidFill>
          </a:ln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6" name="Text 4"/>
          <p:cNvSpPr/>
          <p:nvPr/>
        </p:nvSpPr>
        <p:spPr>
          <a:xfrm>
            <a:off x="3637921" y="1"/>
            <a:ext cx="7955280" cy="1034799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2400" dirty="0">
                <a:solidFill>
                  <a:srgbClr val="000000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Building Engagement and Fostering Community Loyalty</a:t>
            </a:r>
            <a:endParaRPr lang="en-US" sz="2400" dirty="0"/>
          </a:p>
        </p:txBody>
      </p:sp>
      <p:sp>
        <p:nvSpPr>
          <p:cNvPr id="7" name="Text 5"/>
          <p:cNvSpPr/>
          <p:nvPr/>
        </p:nvSpPr>
        <p:spPr>
          <a:xfrm>
            <a:off x="3747233" y="6318000"/>
            <a:ext cx="108375" cy="5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marL="0" indent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0808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 /</a:t>
            </a:r>
            <a:endParaRPr lang="en-US" sz="800" dirty="0"/>
          </a:p>
        </p:txBody>
      </p:sp>
      <p:sp>
        <p:nvSpPr>
          <p:cNvPr id="8" name="Text 6"/>
          <p:cNvSpPr/>
          <p:nvPr/>
        </p:nvSpPr>
        <p:spPr>
          <a:xfrm>
            <a:off x="3855609" y="6309360"/>
            <a:ext cx="6873352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800" dirty="0">
                <a:solidFill>
                  <a:srgbClr val="80808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Maximizing Business Growth Through Strategic Social Media</a:t>
            </a:r>
            <a:endParaRPr lang="en-US" sz="800" dirty="0"/>
          </a:p>
        </p:txBody>
      </p:sp>
      <p:sp>
        <p:nvSpPr>
          <p:cNvPr id="9" name="Text 7"/>
          <p:cNvSpPr/>
          <p:nvPr/>
        </p:nvSpPr>
        <p:spPr>
          <a:xfrm>
            <a:off x="3428734" y="6308725"/>
            <a:ext cx="287113" cy="5492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800" dirty="0">
                <a:solidFill>
                  <a:srgbClr val="00000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8</a:t>
            </a:r>
            <a:endParaRPr lang="en-US" sz="800" dirty="0"/>
          </a:p>
        </p:txBody>
      </p:sp>
      <p:sp>
        <p:nvSpPr>
          <p:cNvPr id="10" name="Text 8"/>
          <p:cNvSpPr/>
          <p:nvPr/>
        </p:nvSpPr>
        <p:spPr>
          <a:xfrm>
            <a:off x="0" y="0"/>
            <a:ext cx="3200400" cy="6858000"/>
          </a:xfrm>
          <a:prstGeom prst="rect">
            <a:avLst/>
          </a:prstGeom>
          <a:blipFill>
            <a:blip r:embed="rId2"/>
            <a:srcRect/>
            <a:stretch>
              <a:fillRect l="-110777" r="-110777" t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1" name="Text 9"/>
          <p:cNvSpPr/>
          <p:nvPr/>
        </p:nvSpPr>
        <p:spPr>
          <a:xfrm>
            <a:off x="3642897" y="1414048"/>
            <a:ext cx="365760" cy="365760"/>
          </a:xfrm>
          <a:prstGeom prst="rect">
            <a:avLst/>
          </a:prstGeom>
          <a:solidFill>
            <a:srgbClr val="1570EF">
              <a:alpha val="5000"/>
            </a:srgbClr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2" name="Text 10"/>
          <p:cNvSpPr/>
          <p:nvPr/>
        </p:nvSpPr>
        <p:spPr>
          <a:xfrm>
            <a:off x="3642897" y="1414048"/>
            <a:ext cx="3657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marL="0" indent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1570EF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1</a:t>
            </a:r>
            <a:endParaRPr lang="en-US" sz="1300" dirty="0"/>
          </a:p>
        </p:txBody>
      </p:sp>
      <p:sp>
        <p:nvSpPr>
          <p:cNvPr id="13" name="Text 11"/>
          <p:cNvSpPr/>
          <p:nvPr/>
        </p:nvSpPr>
        <p:spPr>
          <a:xfrm>
            <a:off x="6376547" y="1414048"/>
            <a:ext cx="365760" cy="365760"/>
          </a:xfrm>
          <a:prstGeom prst="rect">
            <a:avLst/>
          </a:prstGeom>
          <a:solidFill>
            <a:srgbClr val="1570EF">
              <a:alpha val="5000"/>
            </a:srgbClr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4" name="Text 12"/>
          <p:cNvSpPr/>
          <p:nvPr/>
        </p:nvSpPr>
        <p:spPr>
          <a:xfrm>
            <a:off x="6376547" y="1414048"/>
            <a:ext cx="3657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marL="0" indent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1570EF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2</a:t>
            </a:r>
            <a:endParaRPr lang="en-US" sz="1300" dirty="0"/>
          </a:p>
        </p:txBody>
      </p:sp>
      <p:sp>
        <p:nvSpPr>
          <p:cNvPr id="15" name="Text 13"/>
          <p:cNvSpPr/>
          <p:nvPr/>
        </p:nvSpPr>
        <p:spPr>
          <a:xfrm>
            <a:off x="9110195" y="1414048"/>
            <a:ext cx="365760" cy="365760"/>
          </a:xfrm>
          <a:prstGeom prst="rect">
            <a:avLst/>
          </a:prstGeom>
          <a:solidFill>
            <a:srgbClr val="1570EF">
              <a:alpha val="5000"/>
            </a:srgbClr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6" name="Text 14"/>
          <p:cNvSpPr/>
          <p:nvPr/>
        </p:nvSpPr>
        <p:spPr>
          <a:xfrm>
            <a:off x="9110195" y="1414048"/>
            <a:ext cx="3657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marL="0" indent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1570EF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3</a:t>
            </a:r>
            <a:endParaRPr lang="en-US" sz="1300" dirty="0"/>
          </a:p>
        </p:txBody>
      </p:sp>
      <p:sp>
        <p:nvSpPr>
          <p:cNvPr id="17" name="Text 15"/>
          <p:cNvSpPr/>
          <p:nvPr/>
        </p:nvSpPr>
        <p:spPr>
          <a:xfrm>
            <a:off x="3642897" y="3877327"/>
            <a:ext cx="365760" cy="365760"/>
          </a:xfrm>
          <a:prstGeom prst="rect">
            <a:avLst/>
          </a:prstGeom>
          <a:solidFill>
            <a:srgbClr val="1570EF">
              <a:alpha val="5000"/>
            </a:srgbClr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8" name="Text 16"/>
          <p:cNvSpPr/>
          <p:nvPr/>
        </p:nvSpPr>
        <p:spPr>
          <a:xfrm>
            <a:off x="3642897" y="3877327"/>
            <a:ext cx="3657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marL="0" indent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1570EF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4</a:t>
            </a:r>
            <a:endParaRPr lang="en-US" sz="1300" dirty="0"/>
          </a:p>
        </p:txBody>
      </p:sp>
      <p:sp>
        <p:nvSpPr>
          <p:cNvPr id="19" name="Text 17"/>
          <p:cNvSpPr/>
          <p:nvPr/>
        </p:nvSpPr>
        <p:spPr>
          <a:xfrm>
            <a:off x="6376547" y="3877327"/>
            <a:ext cx="365760" cy="365760"/>
          </a:xfrm>
          <a:prstGeom prst="rect">
            <a:avLst/>
          </a:prstGeom>
          <a:solidFill>
            <a:srgbClr val="1570EF">
              <a:alpha val="5000"/>
            </a:srgbClr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20" name="Text 18"/>
          <p:cNvSpPr/>
          <p:nvPr/>
        </p:nvSpPr>
        <p:spPr>
          <a:xfrm>
            <a:off x="6376547" y="3877327"/>
            <a:ext cx="3657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marL="0" indent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1570EF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5</a:t>
            </a:r>
            <a:endParaRPr lang="en-US" sz="1300" dirty="0"/>
          </a:p>
        </p:txBody>
      </p:sp>
      <p:sp>
        <p:nvSpPr>
          <p:cNvPr id="21" name="Text 19"/>
          <p:cNvSpPr/>
          <p:nvPr/>
        </p:nvSpPr>
        <p:spPr>
          <a:xfrm>
            <a:off x="6376547" y="4765457"/>
            <a:ext cx="237744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050" dirty="0">
                <a:solidFill>
                  <a:srgbClr val="00000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Recognizing and rewarding loyal followers deepens emotional connections.</a:t>
            </a:r>
            <a:endParaRPr lang="en-US" sz="1050" dirty="0"/>
          </a:p>
          <a:p>
            <a:pPr algn="l"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050" dirty="0">
                <a:solidFill>
                  <a:srgbClr val="00000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This practice transforms followers into passionate advocates for the brand.</a:t>
            </a:r>
            <a:endParaRPr lang="en-US" sz="1050" dirty="0"/>
          </a:p>
        </p:txBody>
      </p:sp>
      <p:sp>
        <p:nvSpPr>
          <p:cNvPr id="22" name="Text 20"/>
          <p:cNvSpPr/>
          <p:nvPr/>
        </p:nvSpPr>
        <p:spPr>
          <a:xfrm>
            <a:off x="6376547" y="4316727"/>
            <a:ext cx="23774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Recognizing Loyal Followers</a:t>
            </a:r>
            <a:endParaRPr lang="en-US" sz="1400" dirty="0"/>
          </a:p>
        </p:txBody>
      </p:sp>
      <p:sp>
        <p:nvSpPr>
          <p:cNvPr id="23" name="Text 21"/>
          <p:cNvSpPr/>
          <p:nvPr/>
        </p:nvSpPr>
        <p:spPr>
          <a:xfrm>
            <a:off x="3642898" y="4765457"/>
            <a:ext cx="237744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050" dirty="0">
                <a:solidFill>
                  <a:srgbClr val="00000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Hosting Q&amp;As, polls, and contests boosts participation.</a:t>
            </a:r>
            <a:endParaRPr lang="en-US" sz="1050" dirty="0"/>
          </a:p>
          <a:p>
            <a:pPr algn="l"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050" dirty="0">
                <a:solidFill>
                  <a:srgbClr val="00000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These activities create dynamic and engaging experiences for the audience.</a:t>
            </a:r>
            <a:endParaRPr lang="en-US" sz="1050" dirty="0"/>
          </a:p>
        </p:txBody>
      </p:sp>
      <p:sp>
        <p:nvSpPr>
          <p:cNvPr id="24" name="Text 22"/>
          <p:cNvSpPr/>
          <p:nvPr/>
        </p:nvSpPr>
        <p:spPr>
          <a:xfrm>
            <a:off x="3642898" y="4316727"/>
            <a:ext cx="23774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buNone/>
            </a:pPr>
            <a:r>
              <a:rPr lang="en-US" sz="1333" dirty="0">
                <a:solidFill>
                  <a:srgbClr val="000000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Interactive Sessions for Participation</a:t>
            </a:r>
            <a:endParaRPr lang="en-US" sz="1333" dirty="0"/>
          </a:p>
        </p:txBody>
      </p:sp>
      <p:sp>
        <p:nvSpPr>
          <p:cNvPr id="25" name="Text 23"/>
          <p:cNvSpPr/>
          <p:nvPr/>
        </p:nvSpPr>
        <p:spPr>
          <a:xfrm>
            <a:off x="9110196" y="2302178"/>
            <a:ext cx="237744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050" dirty="0">
                <a:solidFill>
                  <a:srgbClr val="00000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User-generated content amplifies authenticity and reach.</a:t>
            </a:r>
            <a:endParaRPr lang="en-US" sz="1050" dirty="0"/>
          </a:p>
          <a:p>
            <a:pPr algn="l"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050" dirty="0">
                <a:solidFill>
                  <a:srgbClr val="00000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It allows followers to actively participate and contribute to the community.</a:t>
            </a:r>
            <a:endParaRPr lang="en-US" sz="1050" dirty="0"/>
          </a:p>
        </p:txBody>
      </p:sp>
      <p:sp>
        <p:nvSpPr>
          <p:cNvPr id="26" name="Text 24"/>
          <p:cNvSpPr/>
          <p:nvPr/>
        </p:nvSpPr>
        <p:spPr>
          <a:xfrm>
            <a:off x="9110196" y="1853448"/>
            <a:ext cx="23774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buNone/>
            </a:pPr>
            <a:r>
              <a:rPr lang="en-US" sz="1333" dirty="0">
                <a:solidFill>
                  <a:srgbClr val="000000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Encouraging User-Generated Content</a:t>
            </a:r>
            <a:endParaRPr lang="en-US" sz="1333" dirty="0"/>
          </a:p>
        </p:txBody>
      </p:sp>
      <p:sp>
        <p:nvSpPr>
          <p:cNvPr id="27" name="Text 25"/>
          <p:cNvSpPr/>
          <p:nvPr/>
        </p:nvSpPr>
        <p:spPr>
          <a:xfrm>
            <a:off x="6376547" y="2302178"/>
            <a:ext cx="237744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050" dirty="0">
                <a:solidFill>
                  <a:srgbClr val="00000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Responding promptly to comments and messages shows attentiveness.</a:t>
            </a:r>
            <a:endParaRPr lang="en-US" sz="1050" dirty="0"/>
          </a:p>
          <a:p>
            <a:pPr algn="l"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050" dirty="0">
                <a:solidFill>
                  <a:srgbClr val="00000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This practice fosters trust and encourages further engagement.</a:t>
            </a:r>
            <a:endParaRPr lang="en-US" sz="1050" dirty="0"/>
          </a:p>
        </p:txBody>
      </p:sp>
      <p:sp>
        <p:nvSpPr>
          <p:cNvPr id="28" name="Text 26"/>
          <p:cNvSpPr/>
          <p:nvPr/>
        </p:nvSpPr>
        <p:spPr>
          <a:xfrm>
            <a:off x="6376547" y="1853448"/>
            <a:ext cx="23774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buNone/>
            </a:pPr>
            <a:r>
              <a:rPr lang="en-US" sz="1333" dirty="0">
                <a:solidFill>
                  <a:srgbClr val="000000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Prompt Responses to Interactions</a:t>
            </a:r>
            <a:endParaRPr lang="en-US" sz="1333" dirty="0"/>
          </a:p>
        </p:txBody>
      </p:sp>
      <p:sp>
        <p:nvSpPr>
          <p:cNvPr id="29" name="Text 27"/>
          <p:cNvSpPr/>
          <p:nvPr/>
        </p:nvSpPr>
        <p:spPr>
          <a:xfrm>
            <a:off x="3642898" y="2302178"/>
            <a:ext cx="237744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050" dirty="0">
                <a:solidFill>
                  <a:srgbClr val="00000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Engagement is the heartbeat of social media success.</a:t>
            </a:r>
            <a:endParaRPr lang="en-US" sz="1050" dirty="0"/>
          </a:p>
          <a:p>
            <a:pPr algn="l"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050" dirty="0">
                <a:solidFill>
                  <a:srgbClr val="00000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It drives interaction and builds meaningful connections with the audience.</a:t>
            </a:r>
            <a:endParaRPr lang="en-US" sz="1050" dirty="0"/>
          </a:p>
        </p:txBody>
      </p:sp>
      <p:sp>
        <p:nvSpPr>
          <p:cNvPr id="30" name="Text 28"/>
          <p:cNvSpPr/>
          <p:nvPr/>
        </p:nvSpPr>
        <p:spPr>
          <a:xfrm>
            <a:off x="3642898" y="1853448"/>
            <a:ext cx="23774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buNone/>
            </a:pPr>
            <a:r>
              <a:rPr lang="en-US" sz="1333" dirty="0">
                <a:solidFill>
                  <a:srgbClr val="000000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The Importance of Engagement</a:t>
            </a:r>
            <a:endParaRPr lang="en-US" sz="1333" dirty="0"/>
          </a:p>
        </p:txBody>
      </p:sp>
      <p:sp>
        <p:nvSpPr>
          <p:cNvPr id="31" name="Text 29"/>
          <p:cNvSpPr/>
          <p:nvPr/>
        </p:nvSpPr>
        <p:spPr>
          <a:xfrm>
            <a:off x="11009743" y="6137907"/>
            <a:ext cx="54864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0" y="0"/>
            <a:ext cx="536759" cy="6858000"/>
          </a:xfrm>
          <a:prstGeom prst="rect">
            <a:avLst/>
          </a:prstGeom>
          <a:solidFill>
            <a:srgbClr val="1570E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4" name="Text 2"/>
          <p:cNvSpPr/>
          <p:nvPr/>
        </p:nvSpPr>
        <p:spPr>
          <a:xfrm>
            <a:off x="0" y="0"/>
            <a:ext cx="536757" cy="6858000"/>
          </a:xfrm>
          <a:prstGeom prst="rect">
            <a:avLst/>
          </a:prstGeom>
          <a:blipFill>
            <a:blip r:embed="rId1"/>
            <a:srcRect l="0" t="0" r="80488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5" name="Text 3"/>
          <p:cNvSpPr/>
          <p:nvPr/>
        </p:nvSpPr>
        <p:spPr>
          <a:xfrm>
            <a:off x="3661072" y="1348354"/>
            <a:ext cx="3840480" cy="2194560"/>
          </a:xfrm>
          <a:prstGeom prst="rect">
            <a:avLst/>
          </a:prstGeom>
          <a:solidFill>
            <a:srgbClr val="0E2841">
              <a:alpha val="3000"/>
            </a:srgbClr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6" name="Text 4"/>
          <p:cNvSpPr/>
          <p:nvPr/>
        </p:nvSpPr>
        <p:spPr>
          <a:xfrm>
            <a:off x="7684432" y="1348354"/>
            <a:ext cx="3840480" cy="2194560"/>
          </a:xfrm>
          <a:prstGeom prst="rect">
            <a:avLst/>
          </a:prstGeom>
          <a:solidFill>
            <a:srgbClr val="0E2841">
              <a:alpha val="3000"/>
            </a:srgbClr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7" name="Text 5"/>
          <p:cNvSpPr/>
          <p:nvPr/>
        </p:nvSpPr>
        <p:spPr>
          <a:xfrm>
            <a:off x="3661072" y="1164795"/>
            <a:ext cx="7863840" cy="45719"/>
          </a:xfrm>
          <a:custGeom>
            <a:avLst/>
            <a:gdLst/>
            <a:ahLst/>
            <a:cxnLst/>
            <a:rect l="l" t="t" r="r" b="b"/>
            <a:pathLst>
              <a:path w="7863840" h="45719">
                <a:moveTo>
                  <a:pt x="0" y="0"/>
                </a:moveTo>
                <a:lnTo>
                  <a:pt x="7863840" y="0"/>
                </a:lnTo>
              </a:path>
            </a:pathLst>
          </a:custGeom>
          <a:noFill/>
          <a:ln w="25400">
            <a:solidFill>
              <a:srgbClr val="EAECF0"/>
            </a:solidFill>
          </a:ln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8" name="Text 6"/>
          <p:cNvSpPr/>
          <p:nvPr/>
        </p:nvSpPr>
        <p:spPr>
          <a:xfrm>
            <a:off x="3843952" y="1482114"/>
            <a:ext cx="365760" cy="365760"/>
          </a:xfrm>
          <a:prstGeom prst="rect">
            <a:avLst/>
          </a:prstGeom>
          <a:solidFill>
            <a:srgbClr val="1570EF">
              <a:alpha val="5000"/>
            </a:srgbClr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9" name="Text 7"/>
          <p:cNvSpPr/>
          <p:nvPr/>
        </p:nvSpPr>
        <p:spPr>
          <a:xfrm>
            <a:off x="3843952" y="1482114"/>
            <a:ext cx="3657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marL="0" indent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570EF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01</a:t>
            </a:r>
            <a:endParaRPr lang="en-US" sz="1400" dirty="0"/>
          </a:p>
        </p:txBody>
      </p:sp>
      <p:sp>
        <p:nvSpPr>
          <p:cNvPr id="10" name="Text 8"/>
          <p:cNvSpPr/>
          <p:nvPr/>
        </p:nvSpPr>
        <p:spPr>
          <a:xfrm>
            <a:off x="3770383" y="6318000"/>
            <a:ext cx="108375" cy="5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marL="0" indent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0808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 /</a:t>
            </a:r>
            <a:endParaRPr lang="en-US" sz="800" dirty="0"/>
          </a:p>
        </p:txBody>
      </p:sp>
      <p:sp>
        <p:nvSpPr>
          <p:cNvPr id="11" name="Text 9"/>
          <p:cNvSpPr/>
          <p:nvPr/>
        </p:nvSpPr>
        <p:spPr>
          <a:xfrm>
            <a:off x="7867312" y="1482114"/>
            <a:ext cx="365760" cy="365760"/>
          </a:xfrm>
          <a:prstGeom prst="rect">
            <a:avLst/>
          </a:prstGeom>
          <a:solidFill>
            <a:srgbClr val="1570EF">
              <a:alpha val="5000"/>
            </a:srgbClr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2" name="Text 10"/>
          <p:cNvSpPr/>
          <p:nvPr/>
        </p:nvSpPr>
        <p:spPr>
          <a:xfrm>
            <a:off x="7867312" y="1482114"/>
            <a:ext cx="3657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marL="0" indent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570EF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02</a:t>
            </a:r>
            <a:endParaRPr lang="en-US" sz="1400" dirty="0"/>
          </a:p>
        </p:txBody>
      </p:sp>
      <p:sp>
        <p:nvSpPr>
          <p:cNvPr id="13" name="Text 11"/>
          <p:cNvSpPr/>
          <p:nvPr/>
        </p:nvSpPr>
        <p:spPr>
          <a:xfrm>
            <a:off x="3661072" y="3858016"/>
            <a:ext cx="3840480" cy="2194560"/>
          </a:xfrm>
          <a:prstGeom prst="rect">
            <a:avLst/>
          </a:prstGeom>
          <a:solidFill>
            <a:srgbClr val="0E2841">
              <a:alpha val="3000"/>
            </a:srgbClr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4" name="Text 12"/>
          <p:cNvSpPr/>
          <p:nvPr/>
        </p:nvSpPr>
        <p:spPr>
          <a:xfrm>
            <a:off x="7684432" y="3858016"/>
            <a:ext cx="3840480" cy="2194560"/>
          </a:xfrm>
          <a:prstGeom prst="rect">
            <a:avLst/>
          </a:prstGeom>
          <a:solidFill>
            <a:srgbClr val="0E2841">
              <a:alpha val="3000"/>
            </a:srgbClr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5" name="Text 13"/>
          <p:cNvSpPr/>
          <p:nvPr/>
        </p:nvSpPr>
        <p:spPr>
          <a:xfrm>
            <a:off x="3843952" y="3991776"/>
            <a:ext cx="365760" cy="365760"/>
          </a:xfrm>
          <a:prstGeom prst="rect">
            <a:avLst/>
          </a:prstGeom>
          <a:solidFill>
            <a:srgbClr val="1570EF">
              <a:alpha val="5000"/>
            </a:srgbClr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6" name="Text 14"/>
          <p:cNvSpPr/>
          <p:nvPr/>
        </p:nvSpPr>
        <p:spPr>
          <a:xfrm>
            <a:off x="3843952" y="3991776"/>
            <a:ext cx="3657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marL="0" indent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570EF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03</a:t>
            </a:r>
            <a:endParaRPr lang="en-US" sz="1400" dirty="0"/>
          </a:p>
        </p:txBody>
      </p:sp>
      <p:sp>
        <p:nvSpPr>
          <p:cNvPr id="17" name="Text 15"/>
          <p:cNvSpPr/>
          <p:nvPr/>
        </p:nvSpPr>
        <p:spPr>
          <a:xfrm>
            <a:off x="7867312" y="3991776"/>
            <a:ext cx="365760" cy="365760"/>
          </a:xfrm>
          <a:prstGeom prst="rect">
            <a:avLst/>
          </a:prstGeom>
          <a:solidFill>
            <a:srgbClr val="1570EF">
              <a:alpha val="5000"/>
            </a:srgbClr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8" name="Text 16"/>
          <p:cNvSpPr/>
          <p:nvPr/>
        </p:nvSpPr>
        <p:spPr>
          <a:xfrm>
            <a:off x="7867312" y="3991776"/>
            <a:ext cx="3657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marL="0" indent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570EF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04</a:t>
            </a:r>
            <a:endParaRPr lang="en-US" sz="1400" dirty="0"/>
          </a:p>
        </p:txBody>
      </p:sp>
      <p:sp>
        <p:nvSpPr>
          <p:cNvPr id="19" name="Text 17"/>
          <p:cNvSpPr/>
          <p:nvPr/>
        </p:nvSpPr>
        <p:spPr>
          <a:xfrm>
            <a:off x="0" y="0"/>
            <a:ext cx="3291840" cy="6858000"/>
          </a:xfrm>
          <a:prstGeom prst="rect">
            <a:avLst/>
          </a:prstGeom>
          <a:blipFill>
            <a:blip r:embed="rId2"/>
            <a:srcRect/>
            <a:stretch>
              <a:fillRect l="-106311" r="-106311" t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20" name="Text 18"/>
          <p:cNvSpPr/>
          <p:nvPr/>
        </p:nvSpPr>
        <p:spPr>
          <a:xfrm>
            <a:off x="3661072" y="1"/>
            <a:ext cx="7863840" cy="1034799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2400" dirty="0">
                <a:solidFill>
                  <a:srgbClr val="000000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Amplifying Reach Through Paid Social Advertising</a:t>
            </a:r>
            <a:endParaRPr lang="en-US" sz="2400" dirty="0"/>
          </a:p>
        </p:txBody>
      </p:sp>
      <p:sp>
        <p:nvSpPr>
          <p:cNvPr id="21" name="Text 19"/>
          <p:cNvSpPr/>
          <p:nvPr/>
        </p:nvSpPr>
        <p:spPr>
          <a:xfrm>
            <a:off x="3451884" y="6308725"/>
            <a:ext cx="287113" cy="5492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800" dirty="0">
                <a:solidFill>
                  <a:srgbClr val="00000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9</a:t>
            </a:r>
            <a:endParaRPr lang="en-US" sz="800" dirty="0"/>
          </a:p>
        </p:txBody>
      </p:sp>
      <p:sp>
        <p:nvSpPr>
          <p:cNvPr id="22" name="Text 20"/>
          <p:cNvSpPr/>
          <p:nvPr/>
        </p:nvSpPr>
        <p:spPr>
          <a:xfrm>
            <a:off x="3878758" y="6309360"/>
            <a:ext cx="6986553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800" dirty="0">
                <a:solidFill>
                  <a:srgbClr val="80808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Maximizing Business Growth Through Strategic Social Media</a:t>
            </a:r>
            <a:endParaRPr lang="en-US" sz="800" dirty="0"/>
          </a:p>
        </p:txBody>
      </p:sp>
      <p:sp>
        <p:nvSpPr>
          <p:cNvPr id="23" name="Text 21"/>
          <p:cNvSpPr/>
          <p:nvPr/>
        </p:nvSpPr>
        <p:spPr>
          <a:xfrm>
            <a:off x="7867312" y="4910446"/>
            <a:ext cx="347472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050" dirty="0">
                <a:solidFill>
                  <a:srgbClr val="00000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Tracking conversions, click-through rates, and cost per acquisition is essential.</a:t>
            </a:r>
            <a:endParaRPr lang="en-US" sz="1050" dirty="0"/>
          </a:p>
          <a:p>
            <a:pPr algn="l"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050" dirty="0">
                <a:solidFill>
                  <a:srgbClr val="00000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These metrics help evaluate the effectiveness and efficiency of paid social advertising.</a:t>
            </a:r>
            <a:endParaRPr lang="en-US" sz="1050" dirty="0"/>
          </a:p>
        </p:txBody>
      </p:sp>
      <p:sp>
        <p:nvSpPr>
          <p:cNvPr id="24" name="Text 22"/>
          <p:cNvSpPr/>
          <p:nvPr/>
        </p:nvSpPr>
        <p:spPr>
          <a:xfrm>
            <a:off x="7867312" y="4437442"/>
            <a:ext cx="34747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Measuring ROI for Campaign Success</a:t>
            </a:r>
            <a:endParaRPr lang="en-US" sz="1400" dirty="0"/>
          </a:p>
        </p:txBody>
      </p:sp>
      <p:sp>
        <p:nvSpPr>
          <p:cNvPr id="25" name="Text 23"/>
          <p:cNvSpPr/>
          <p:nvPr/>
        </p:nvSpPr>
        <p:spPr>
          <a:xfrm>
            <a:off x="3843952" y="4910446"/>
            <a:ext cx="347472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050" dirty="0">
                <a:solidFill>
                  <a:srgbClr val="00000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Budgeting involves allocating spend based on campaign goals and expected ROI.</a:t>
            </a:r>
            <a:endParaRPr lang="en-US" sz="1050" dirty="0"/>
          </a:p>
          <a:p>
            <a:pPr algn="l"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050" dirty="0">
                <a:solidFill>
                  <a:srgbClr val="00000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Ad formats such as carousel ads, video ads, sponsored posts, and stories enhance campaign appeal.</a:t>
            </a:r>
            <a:endParaRPr lang="en-US" sz="1050" dirty="0"/>
          </a:p>
        </p:txBody>
      </p:sp>
      <p:sp>
        <p:nvSpPr>
          <p:cNvPr id="26" name="Text 24"/>
          <p:cNvSpPr/>
          <p:nvPr/>
        </p:nvSpPr>
        <p:spPr>
          <a:xfrm>
            <a:off x="3843952" y="4437442"/>
            <a:ext cx="34747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Optimizing Budget and Ad Formats</a:t>
            </a:r>
            <a:endParaRPr lang="en-US" sz="1400" dirty="0"/>
          </a:p>
        </p:txBody>
      </p:sp>
      <p:sp>
        <p:nvSpPr>
          <p:cNvPr id="27" name="Text 25"/>
          <p:cNvSpPr/>
          <p:nvPr/>
        </p:nvSpPr>
        <p:spPr>
          <a:xfrm>
            <a:off x="7867312" y="2400784"/>
            <a:ext cx="347472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050" dirty="0">
                <a:solidFill>
                  <a:srgbClr val="00000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Key targeting options include demographics, interests, behaviors, and custom audiences.</a:t>
            </a:r>
            <a:endParaRPr lang="en-US" sz="1050" dirty="0"/>
          </a:p>
          <a:p>
            <a:pPr algn="l"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050" dirty="0">
                <a:solidFill>
                  <a:srgbClr val="00000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These options enable precise audience segmentation for better engagement.</a:t>
            </a:r>
            <a:endParaRPr lang="en-US" sz="1050" dirty="0"/>
          </a:p>
        </p:txBody>
      </p:sp>
      <p:sp>
        <p:nvSpPr>
          <p:cNvPr id="28" name="Text 26"/>
          <p:cNvSpPr/>
          <p:nvPr/>
        </p:nvSpPr>
        <p:spPr>
          <a:xfrm>
            <a:off x="7867312" y="1927780"/>
            <a:ext cx="34747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Targeting Options for Effective Campaigns</a:t>
            </a:r>
            <a:endParaRPr lang="en-US" sz="1400" dirty="0"/>
          </a:p>
        </p:txBody>
      </p:sp>
      <p:sp>
        <p:nvSpPr>
          <p:cNvPr id="29" name="Text 27"/>
          <p:cNvSpPr/>
          <p:nvPr/>
        </p:nvSpPr>
        <p:spPr>
          <a:xfrm>
            <a:off x="3843952" y="2400784"/>
            <a:ext cx="347472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050" dirty="0">
                <a:solidFill>
                  <a:srgbClr val="00000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Paid social campaigns complement organic efforts by expanding visibility.</a:t>
            </a:r>
            <a:endParaRPr lang="en-US" sz="1050" dirty="0"/>
          </a:p>
          <a:p>
            <a:pPr algn="l"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050" dirty="0">
                <a:solidFill>
                  <a:srgbClr val="00000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They allow businesses to reach a broader audience effectively.</a:t>
            </a:r>
            <a:endParaRPr lang="en-US" sz="1050" dirty="0"/>
          </a:p>
        </p:txBody>
      </p:sp>
      <p:sp>
        <p:nvSpPr>
          <p:cNvPr id="30" name="Text 28"/>
          <p:cNvSpPr/>
          <p:nvPr/>
        </p:nvSpPr>
        <p:spPr>
          <a:xfrm>
            <a:off x="3843952" y="1927780"/>
            <a:ext cx="34747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buNone/>
            </a:pPr>
            <a:r>
              <a:rPr lang="en-US" sz="1333" dirty="0">
                <a:solidFill>
                  <a:srgbClr val="000000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Expanding Visibility with Paid Social Campaigns</a:t>
            </a:r>
            <a:endParaRPr lang="en-US" sz="1333" dirty="0"/>
          </a:p>
        </p:txBody>
      </p:sp>
      <p:sp>
        <p:nvSpPr>
          <p:cNvPr id="31" name="Text 29"/>
          <p:cNvSpPr/>
          <p:nvPr/>
        </p:nvSpPr>
        <p:spPr>
          <a:xfrm>
            <a:off x="11009743" y="6137907"/>
            <a:ext cx="54864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SlideSpeak</dc:creator>
  <cp:lastModifiedBy>SlideSpeak</cp:lastModifiedBy>
  <cp:revision>1</cp:revision>
  <dcterms:created xsi:type="dcterms:W3CDTF">2025-06-24T17:44:34Z</dcterms:created>
  <dcterms:modified xsi:type="dcterms:W3CDTF">2025-06-24T17:44:34Z</dcterms:modified>
</cp:coreProperties>
</file>