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6d73699eb46c71f767d9e626a3a2d444f4e9ae84.png"/><Relationship Id="rId2" Type="http://schemas.openxmlformats.org/officeDocument/2006/relationships/image" Target="../media/3e4704dda8a6efa7391425b50b24692269c2b0c4.png"/><Relationship Id="rId3" Type="http://schemas.openxmlformats.org/officeDocument/2006/relationships/image" Target="../media/7a604b2c69759e740ab5f7526adff7cc8c4bad58.png"/><Relationship Id="rId4" Type="http://schemas.openxmlformats.org/officeDocument/2006/relationships/image" Target="../media/f52d6f6af8416b85345b726dd4689baa26a2e2c3.png"/><Relationship Id="rId5" Type="http://schemas.openxmlformats.org/officeDocument/2006/relationships/image" Target="../media/f41091473b8be6583b169161d46c97755b7d65c0.jp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ec2971ebdef541c955998df9f22859e39d71620c.png"/><Relationship Id="rId2" Type="http://schemas.openxmlformats.org/officeDocument/2006/relationships/image" Target="../media/ec2971ebdef541c955998df9f22859e39d71620c.png"/><Relationship Id="rId3" Type="http://schemas.openxmlformats.org/officeDocument/2006/relationships/image" Target="../media/ec2971ebdef541c955998df9f22859e39d71620c.png"/><Relationship Id="rId4" Type="http://schemas.openxmlformats.org/officeDocument/2006/relationships/image" Target="../media/ec2971ebdef541c955998df9f22859e39d71620c.png"/><Relationship Id="rId5" Type="http://schemas.openxmlformats.org/officeDocument/2006/relationships/image" Target="../media/ec2971ebdef541c955998df9f22859e39d71620c.png"/><Relationship Id="rId6" Type="http://schemas.openxmlformats.org/officeDocument/2006/relationships/image" Target="../media/ec2971ebdef541c955998df9f22859e39d71620c.png"/><Relationship Id="rId7" Type="http://schemas.openxmlformats.org/officeDocument/2006/relationships/image" Target="../media/ec2971ebdef541c955998df9f22859e39d71620c.png"/><Relationship Id="rId8" Type="http://schemas.openxmlformats.org/officeDocument/2006/relationships/image" Target="../media/e486eb4ed9f940686c60171e92644a0877fe41ea.png"/><Relationship Id="rId9" Type="http://schemas.openxmlformats.org/officeDocument/2006/relationships/image" Target="../media/ffdb7cbd54a798addeef58a86e6939165ea5ab21.png"/><Relationship Id="rId10" Type="http://schemas.openxmlformats.org/officeDocument/2006/relationships/image" Target="../media/e92b9f646a984617677183a19f28d468a1452c34.png"/><Relationship Id="rId11" Type="http://schemas.openxmlformats.org/officeDocument/2006/relationships/image" Target="../media/c5c196e31e93c1036a0bd970334a659a69c8f61b.png"/><Relationship Id="rId12" Type="http://schemas.openxmlformats.org/officeDocument/2006/relationships/image" Target="../media/a181cc451ccef9cd323a7afd29d883073d0f34c9.png"/><Relationship Id="rId13" Type="http://schemas.openxmlformats.org/officeDocument/2006/relationships/image" Target="../media/83b871838dc556a213bda2efdd33c767d34effb6.png"/><Relationship Id="rId14" Type="http://schemas.openxmlformats.org/officeDocument/2006/relationships/image" Target="../media/12fb36b203daa997deace89ef8d31958ebf7308d.png"/><Relationship Id="rId15" Type="http://schemas.openxmlformats.org/officeDocument/2006/relationships/image" Target="../media/c60a22a53b66900d7c7ab83ee0fc981ebd772c7d.png"/><Relationship Id="rId16" Type="http://schemas.openxmlformats.org/officeDocument/2006/relationships/image" Target="../media/1e7d0b8d808ddff61b2b6c0800e2b0c96c91c170.jp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154dc42a48de7137cf3c1f1549faddcff18d3305.png"/><Relationship Id="rId2" Type="http://schemas.openxmlformats.org/officeDocument/2006/relationships/image" Target="../media/dfc8da7d4b75b5116b0364ce4847fe9df21db16f.png"/><Relationship Id="rId3" Type="http://schemas.openxmlformats.org/officeDocument/2006/relationships/image" Target="../media/d2c496cd6ddd4bce63b995761320df61a341cf2e.png"/><Relationship Id="rId4" Type="http://schemas.openxmlformats.org/officeDocument/2006/relationships/image" Target="../media/f3e6194a29f945d14c0504c7dadf328e3fd67e41.png"/><Relationship Id="rId5" Type="http://schemas.openxmlformats.org/officeDocument/2006/relationships/image" Target="../media/cefbb7a146e7689ec1495ac4f968c7c233f9413c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ec2971ebdef541c955998df9f22859e39d71620c.png"/><Relationship Id="rId2" Type="http://schemas.openxmlformats.org/officeDocument/2006/relationships/image" Target="../media/ec2971ebdef541c955998df9f22859e39d71620c.png"/><Relationship Id="rId3" Type="http://schemas.openxmlformats.org/officeDocument/2006/relationships/image" Target="../media/ec2971ebdef541c955998df9f22859e39d71620c.png"/><Relationship Id="rId4" Type="http://schemas.openxmlformats.org/officeDocument/2006/relationships/image" Target="../media/ec2971ebdef541c955998df9f22859e39d71620c.png"/><Relationship Id="rId5" Type="http://schemas.openxmlformats.org/officeDocument/2006/relationships/image" Target="../media/ec2971ebdef541c955998df9f22859e39d71620c.png"/><Relationship Id="rId6" Type="http://schemas.openxmlformats.org/officeDocument/2006/relationships/image" Target="../media/ec2971ebdef541c955998df9f22859e39d71620c.png"/><Relationship Id="rId7" Type="http://schemas.openxmlformats.org/officeDocument/2006/relationships/image" Target="../media/ec2971ebdef541c955998df9f22859e39d71620c.png"/><Relationship Id="rId8" Type="http://schemas.openxmlformats.org/officeDocument/2006/relationships/image" Target="../media/e486eb4ed9f940686c60171e92644a0877fe41ea.png"/><Relationship Id="rId9" Type="http://schemas.openxmlformats.org/officeDocument/2006/relationships/image" Target="../media/ffdb7cbd54a798addeef58a86e6939165ea5ab21.png"/><Relationship Id="rId10" Type="http://schemas.openxmlformats.org/officeDocument/2006/relationships/image" Target="../media/e92b9f646a984617677183a19f28d468a1452c34.png"/><Relationship Id="rId11" Type="http://schemas.openxmlformats.org/officeDocument/2006/relationships/image" Target="../media/c5c196e31e93c1036a0bd970334a659a69c8f61b.png"/><Relationship Id="rId12" Type="http://schemas.openxmlformats.org/officeDocument/2006/relationships/image" Target="../media/a181cc451ccef9cd323a7afd29d883073d0f34c9.png"/><Relationship Id="rId13" Type="http://schemas.openxmlformats.org/officeDocument/2006/relationships/image" Target="../media/83b871838dc556a213bda2efdd33c767d34effb6.png"/><Relationship Id="rId14" Type="http://schemas.openxmlformats.org/officeDocument/2006/relationships/image" Target="../media/12fb36b203daa997deace89ef8d31958ebf7308d.png"/><Relationship Id="rId15" Type="http://schemas.openxmlformats.org/officeDocument/2006/relationships/image" Target="../media/c60a22a53b66900d7c7ab83ee0fc981ebd772c7d.png"/><Relationship Id="rId16" Type="http://schemas.openxmlformats.org/officeDocument/2006/relationships/image" Target="../media/95528694cfa0010907be1b0e737043eb2e4d82bc.jp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b91980375c6d70dce6b678aadff75eda2fe6c2d8.png"/><Relationship Id="rId2" Type="http://schemas.openxmlformats.org/officeDocument/2006/relationships/image" Target="../media/12175c2a47e94f93afdee4175fc408557a9c4499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fe0754d6af250abe46fdc3730ffb7a3019842500.jpg"/><Relationship Id="rId2" Type="http://schemas.openxmlformats.org/officeDocument/2006/relationships/image" Target="../media/e486eb4ed9f940686c60171e92644a0877fe41ea.png"/><Relationship Id="rId3" Type="http://schemas.openxmlformats.org/officeDocument/2006/relationships/image" Target="../media/ffdb7cbd54a798addeef58a86e6939165ea5ab21.png"/><Relationship Id="rId4" Type="http://schemas.openxmlformats.org/officeDocument/2006/relationships/image" Target="../media/e92b9f646a984617677183a19f28d468a1452c34.png"/><Relationship Id="rId5" Type="http://schemas.openxmlformats.org/officeDocument/2006/relationships/image" Target="../media/c5c196e31e93c1036a0bd970334a659a69c8f61b.png"/><Relationship Id="rId6" Type="http://schemas.openxmlformats.org/officeDocument/2006/relationships/image" Target="../media/a181cc451ccef9cd323a7afd29d883073d0f34c9.png"/><Relationship Id="rId7" Type="http://schemas.openxmlformats.org/officeDocument/2006/relationships/image" Target="../media/83b871838dc556a213bda2efdd33c767d34effb6.png"/><Relationship Id="rId8" Type="http://schemas.openxmlformats.org/officeDocument/2006/relationships/image" Target="../media/12fb36b203daa997deace89ef8d31958ebf7308d.png"/><Relationship Id="rId9" Type="http://schemas.openxmlformats.org/officeDocument/2006/relationships/image" Target="../media/c60a22a53b66900d7c7ab83ee0fc981ebd772c7d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df1d598335bc3b602474b1491049faed706ba72b.png"/><Relationship Id="rId2" Type="http://schemas.openxmlformats.org/officeDocument/2006/relationships/image" Target="../media/631677d03598dcdd60da0caf9119ed26f9d17cdd.png"/><Relationship Id="rId3" Type="http://schemas.openxmlformats.org/officeDocument/2006/relationships/image" Target="../media/631677d03598dcdd60da0caf9119ed26f9d17cdd.png"/><Relationship Id="rId4" Type="http://schemas.openxmlformats.org/officeDocument/2006/relationships/image" Target="../media/75432d6349ba87232492b29699180a4897e44296.png"/><Relationship Id="rId5" Type="http://schemas.openxmlformats.org/officeDocument/2006/relationships/image" Target="../media/a63b4497061a782f0334247ea93768c5a2b621d5.png"/><Relationship Id="rId6" Type="http://schemas.openxmlformats.org/officeDocument/2006/relationships/image" Target="../media/d4b34cb8c6e67a55638c24b9438e97a5f8c7b296.png"/><Relationship Id="rId7" Type="http://schemas.openxmlformats.org/officeDocument/2006/relationships/image" Target="../media/56401a31fa79e79de53a3524fcd999949d162b54.jp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b91980375c6d70dce6b678aadff75eda2fe6c2d8.png"/><Relationship Id="rId2" Type="http://schemas.openxmlformats.org/officeDocument/2006/relationships/image" Target="../media/0106ba2c5327d53f40e6581643bedc709ae9b326.png"/><Relationship Id="rId3" Type="http://schemas.openxmlformats.org/officeDocument/2006/relationships/image" Target="../media/0106ba2c5327d53f40e6581643bedc709ae9b326.png"/><Relationship Id="rId4" Type="http://schemas.openxmlformats.org/officeDocument/2006/relationships/image" Target="../media/0106ba2c5327d53f40e6581643bedc709ae9b326.png"/><Relationship Id="rId5" Type="http://schemas.openxmlformats.org/officeDocument/2006/relationships/image" Target="../media/0106ba2c5327d53f40e6581643bedc709ae9b326.png"/><Relationship Id="rId6" Type="http://schemas.openxmlformats.org/officeDocument/2006/relationships/image" Target="../media/a661c79a37489bd5d01b9d8b112e4d31ece2fecf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b91980375c6d70dce6b678aadff75eda2fe6c2d8.png"/><Relationship Id="rId2" Type="http://schemas.openxmlformats.org/officeDocument/2006/relationships/image" Target="../media/ec2971ebdef541c955998df9f22859e39d71620c.png"/><Relationship Id="rId3" Type="http://schemas.openxmlformats.org/officeDocument/2006/relationships/image" Target="../media/ec2971ebdef541c955998df9f22859e39d71620c.png"/><Relationship Id="rId4" Type="http://schemas.openxmlformats.org/officeDocument/2006/relationships/image" Target="../media/ec2971ebdef541c955998df9f22859e39d71620c.png"/><Relationship Id="rId5" Type="http://schemas.openxmlformats.org/officeDocument/2006/relationships/image" Target="../media/ec2971ebdef541c955998df9f22859e39d71620c.png"/><Relationship Id="rId6" Type="http://schemas.openxmlformats.org/officeDocument/2006/relationships/image" Target="../media/ec2971ebdef541c955998df9f22859e39d71620c.png"/><Relationship Id="rId7" Type="http://schemas.openxmlformats.org/officeDocument/2006/relationships/image" Target="../media/e486eb4ed9f940686c60171e92644a0877fe41ea.png"/><Relationship Id="rId8" Type="http://schemas.openxmlformats.org/officeDocument/2006/relationships/image" Target="../media/ffdb7cbd54a798addeef58a86e6939165ea5ab21.png"/><Relationship Id="rId9" Type="http://schemas.openxmlformats.org/officeDocument/2006/relationships/image" Target="../media/e92b9f646a984617677183a19f28d468a1452c34.png"/><Relationship Id="rId10" Type="http://schemas.openxmlformats.org/officeDocument/2006/relationships/image" Target="../media/c5c196e31e93c1036a0bd970334a659a69c8f61b.png"/><Relationship Id="rId11" Type="http://schemas.openxmlformats.org/officeDocument/2006/relationships/image" Target="../media/a181cc451ccef9cd323a7afd29d883073d0f34c9.png"/><Relationship Id="rId12" Type="http://schemas.openxmlformats.org/officeDocument/2006/relationships/image" Target="../media/83b871838dc556a213bda2efdd33c767d34effb6.png"/><Relationship Id="rId13" Type="http://schemas.openxmlformats.org/officeDocument/2006/relationships/image" Target="../media/12fb36b203daa997deace89ef8d31958ebf7308d.png"/><Relationship Id="rId14" Type="http://schemas.openxmlformats.org/officeDocument/2006/relationships/image" Target="../media/c60a22a53b66900d7c7ab83ee0fc981ebd772c7d.png"/><Relationship Id="rId15" Type="http://schemas.openxmlformats.org/officeDocument/2006/relationships/image" Target="../media/5875a38f6fdacf4577d6b7a21f0ec9f213b9b851.jp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974916" y="841023"/>
            <a:ext cx="10242168" cy="5175953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52353" y="5306349"/>
            <a:ext cx="1048949" cy="1073880"/>
          </a:xfrm>
          <a:custGeom>
            <a:avLst/>
            <a:gdLst/>
            <a:ahLst/>
            <a:cxnLst/>
            <a:rect l="l" t="t" r="r" b="b"/>
            <a:pathLst>
              <a:path w="1048949" h="1073880">
                <a:moveTo>
                  <a:pt x="559163" y="1073654"/>
                </a:moveTo>
                <a:cubicBezTo>
                  <a:pt x="689516" y="1068446"/>
                  <a:pt x="801366" y="980216"/>
                  <a:pt x="868047" y="872936"/>
                </a:cubicBezTo>
                <a:cubicBezTo>
                  <a:pt x="951376" y="739087"/>
                  <a:pt x="981921" y="573656"/>
                  <a:pt x="1008355" y="420521"/>
                </a:cubicBezTo>
                <a:cubicBezTo>
                  <a:pt x="1023124" y="335018"/>
                  <a:pt x="1034232" y="248882"/>
                  <a:pt x="1041543" y="162371"/>
                </a:cubicBezTo>
                <a:cubicBezTo>
                  <a:pt x="1045267" y="118138"/>
                  <a:pt x="1068827" y="33559"/>
                  <a:pt x="1006099" y="22058"/>
                </a:cubicBezTo>
                <a:cubicBezTo>
                  <a:pt x="968946" y="15206"/>
                  <a:pt x="925572" y="21284"/>
                  <a:pt x="887872" y="21284"/>
                </a:cubicBezTo>
                <a:cubicBezTo>
                  <a:pt x="841866" y="21359"/>
                  <a:pt x="795775" y="20737"/>
                  <a:pt x="749757" y="21359"/>
                </a:cubicBezTo>
                <a:cubicBezTo>
                  <a:pt x="688268" y="22283"/>
                  <a:pt x="678009" y="51675"/>
                  <a:pt x="674978" y="108344"/>
                </a:cubicBezTo>
                <a:cubicBezTo>
                  <a:pt x="670090" y="199677"/>
                  <a:pt x="675922" y="291172"/>
                  <a:pt x="677160" y="382516"/>
                </a:cubicBezTo>
                <a:cubicBezTo>
                  <a:pt x="678324" y="468792"/>
                  <a:pt x="681439" y="567449"/>
                  <a:pt x="652446" y="649837"/>
                </a:cubicBezTo>
                <a:cubicBezTo>
                  <a:pt x="639785" y="685909"/>
                  <a:pt x="597272" y="683031"/>
                  <a:pt x="574730" y="657923"/>
                </a:cubicBezTo>
                <a:cubicBezTo>
                  <a:pt x="556384" y="637477"/>
                  <a:pt x="540597" y="615408"/>
                  <a:pt x="526919" y="591611"/>
                </a:cubicBezTo>
                <a:cubicBezTo>
                  <a:pt x="504230" y="552200"/>
                  <a:pt x="487898" y="509599"/>
                  <a:pt x="475772" y="465838"/>
                </a:cubicBezTo>
                <a:cubicBezTo>
                  <a:pt x="447880" y="365409"/>
                  <a:pt x="443517" y="260781"/>
                  <a:pt x="432796" y="157624"/>
                </a:cubicBezTo>
                <a:cubicBezTo>
                  <a:pt x="426429" y="96681"/>
                  <a:pt x="429062" y="34192"/>
                  <a:pt x="355615" y="27416"/>
                </a:cubicBezTo>
                <a:cubicBezTo>
                  <a:pt x="250374" y="17858"/>
                  <a:pt x="143884" y="15603"/>
                  <a:pt x="38329" y="9697"/>
                </a:cubicBezTo>
                <a:cubicBezTo>
                  <a:pt x="33745" y="9386"/>
                  <a:pt x="30021" y="10320"/>
                  <a:pt x="26832" y="11877"/>
                </a:cubicBezTo>
                <a:cubicBezTo>
                  <a:pt x="24493" y="-4059"/>
                  <a:pt x="-378" y="-4210"/>
                  <a:pt x="10" y="12962"/>
                </a:cubicBezTo>
                <a:cubicBezTo>
                  <a:pt x="6619" y="314346"/>
                  <a:pt x="51703" y="642534"/>
                  <a:pt x="239412" y="889505"/>
                </a:cubicBezTo>
                <a:cubicBezTo>
                  <a:pt x="315671" y="989784"/>
                  <a:pt x="426345" y="1078959"/>
                  <a:pt x="559174" y="1073665"/>
                </a:cubicBezTo>
                <a:lnTo>
                  <a:pt x="559163" y="1073654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1752" y="522662"/>
            <a:ext cx="1321086" cy="1242373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236950" y="1071763"/>
            <a:ext cx="360883" cy="343098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981200" y="4635990"/>
            <a:ext cx="5372100" cy="887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899"/>
              </a:spcBef>
              <a:buNone/>
            </a:pPr>
            <a:r>
              <a:rPr lang="en-US" sz="1618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 Comprehensive Guide to Describing Physical Appearance and Personality with Adjective Agreement and Interactive Practice</a:t>
            </a:r>
            <a:endParaRPr lang="en-US" sz="1618" dirty="0"/>
          </a:p>
        </p:txBody>
      </p:sp>
      <p:sp>
        <p:nvSpPr>
          <p:cNvPr id="9" name="Text 7"/>
          <p:cNvSpPr/>
          <p:nvPr/>
        </p:nvSpPr>
        <p:spPr>
          <a:xfrm>
            <a:off x="1981200" y="2216480"/>
            <a:ext cx="5372100" cy="22793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Mastering Descriptions in French: People, Vocabulary, and Grammar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1981200" y="106426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802379" y="676127"/>
            <a:ext cx="999831" cy="1012024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7449831" y="1182504"/>
            <a:ext cx="4487170" cy="4492990"/>
          </a:xfrm>
          <a:custGeom>
            <a:avLst/>
            <a:gdLst/>
            <a:ahLst/>
            <a:cxnLst/>
            <a:rect l="l" t="t" r="r" b="b"/>
            <a:pathLst>
              <a:path w="4487170" h="4492990">
                <a:moveTo>
                  <a:pt x="0" y="2246495"/>
                </a:moveTo>
                <a:cubicBezTo>
                  <a:pt x="0" y="1005801"/>
                  <a:pt x="1004498" y="0"/>
                  <a:pt x="2243585" y="0"/>
                </a:cubicBezTo>
                <a:cubicBezTo>
                  <a:pt x="3482672" y="0"/>
                  <a:pt x="4487170" y="1005801"/>
                  <a:pt x="4487170" y="2246495"/>
                </a:cubicBezTo>
                <a:cubicBezTo>
                  <a:pt x="4487170" y="3487189"/>
                  <a:pt x="3482672" y="4492990"/>
                  <a:pt x="2243585" y="4492990"/>
                </a:cubicBezTo>
                <a:cubicBezTo>
                  <a:pt x="1004498" y="4492990"/>
                  <a:pt x="0" y="3487189"/>
                  <a:pt x="0" y="2246495"/>
                </a:cubicBezTo>
              </a:path>
            </a:pathLst>
          </a:custGeom>
          <a:blipFill>
            <a:blip r:embed="rId5"/>
            <a:srcRect/>
            <a:stretch>
              <a:fillRect l="-24951" r="-24951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85800" y="1668857"/>
            <a:ext cx="2560542" cy="219456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0" y="4032049"/>
            <a:ext cx="2560542" cy="2194560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20004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0" y="1663380"/>
            <a:ext cx="2560542" cy="2103302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429000" y="1663380"/>
            <a:ext cx="2560542" cy="2103302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172200" y="1663380"/>
            <a:ext cx="2560542" cy="2103302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85800" y="3886872"/>
            <a:ext cx="2560542" cy="2103302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429000" y="3886872"/>
            <a:ext cx="2560542" cy="2103302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9985829" y="1023169"/>
            <a:ext cx="338292" cy="296480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0445547" y="1080779"/>
            <a:ext cx="255065" cy="236712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0286250" y="633178"/>
            <a:ext cx="318590" cy="295654"/>
          </a:xfrm>
          <a:prstGeom prst="rect">
            <a:avLst/>
          </a:pr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0637898" y="362111"/>
            <a:ext cx="195575" cy="181495"/>
          </a:xfrm>
          <a:prstGeom prst="rect">
            <a:avLst/>
          </a:pr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0647762" y="1342106"/>
            <a:ext cx="255334" cy="236956"/>
          </a:xfrm>
          <a:prstGeom prst="rect">
            <a:avLst/>
          </a:pr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10874162" y="995889"/>
            <a:ext cx="321726" cy="298565"/>
          </a:xfrm>
          <a:prstGeom prst="rect">
            <a:avLst/>
          </a:prstGeom>
          <a:blipFill>
            <a:blip r:embed="rId1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10694931" y="683625"/>
            <a:ext cx="277083" cy="257138"/>
          </a:xfrm>
          <a:prstGeom prst="rect">
            <a:avLst/>
          </a:prstGeom>
          <a:blipFill>
            <a:blip r:embed="rId1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0209373" y="1397664"/>
            <a:ext cx="257177" cy="236196"/>
          </a:xfrm>
          <a:prstGeom prst="rect">
            <a:avLst/>
          </a:prstGeom>
          <a:blipFill>
            <a:blip r:embed="rId1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9144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49"/>
              </a:spcBef>
              <a:buNone/>
            </a:pPr>
            <a:r>
              <a:rPr lang="en-US" sz="1149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To continue improving your skills in describing people in French, explore these resources.</a:t>
            </a:r>
            <a:endParaRPr lang="en-US" sz="1149" dirty="0"/>
          </a:p>
          <a:p>
            <a:pPr algn="l" marL="0" indent="0">
              <a:lnSpc>
                <a:spcPct val="100000"/>
              </a:lnSpc>
              <a:spcBef>
                <a:spcPts val="1149"/>
              </a:spcBef>
              <a:buNone/>
            </a:pPr>
            <a:r>
              <a:rPr lang="en-US" sz="1149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Websites: [Insert website links or names].</a:t>
            </a:r>
            <a:endParaRPr lang="en-US" sz="1149" dirty="0"/>
          </a:p>
        </p:txBody>
      </p:sp>
      <p:sp>
        <p:nvSpPr>
          <p:cNvPr id="20" name="Text 18"/>
          <p:cNvSpPr/>
          <p:nvPr/>
        </p:nvSpPr>
        <p:spPr>
          <a:xfrm>
            <a:off x="9144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Explore Online Resources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36576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Books: [Insert book titles or authors].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These books provide valuable insights and exercises for mastering French descriptions.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6576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Recommended Reading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4008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60"/>
              </a:spcBef>
              <a:buNone/>
            </a:pPr>
            <a:r>
              <a:rPr lang="en-US" sz="116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Videos: [Insert video titles or channels].</a:t>
            </a:r>
            <a:endParaRPr lang="en-US" sz="1160" dirty="0"/>
          </a:p>
          <a:p>
            <a:pPr algn="l" marL="0" indent="0">
              <a:lnSpc>
                <a:spcPct val="100000"/>
              </a:lnSpc>
              <a:spcBef>
                <a:spcPts val="1160"/>
              </a:spcBef>
              <a:buNone/>
            </a:pPr>
            <a:r>
              <a:rPr lang="en-US" sz="116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These videos offer practical examples and engaging content to enhance your learning.</a:t>
            </a:r>
            <a:endParaRPr lang="en-US" sz="1160" dirty="0"/>
          </a:p>
        </p:txBody>
      </p:sp>
      <p:sp>
        <p:nvSpPr>
          <p:cNvPr id="24" name="Text 22"/>
          <p:cNvSpPr/>
          <p:nvPr/>
        </p:nvSpPr>
        <p:spPr>
          <a:xfrm>
            <a:off x="64008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Engage with Visual Media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914400" y="4600621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41"/>
              </a:spcBef>
              <a:buNone/>
            </a:pPr>
            <a:r>
              <a:rPr lang="en-US" sz="114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Write a paragraph describing a family member or friend using today’s vocabulary and grammar.</a:t>
            </a:r>
            <a:endParaRPr lang="en-US" sz="1141" dirty="0"/>
          </a:p>
          <a:p>
            <a:pPr algn="l" marL="0" indent="0">
              <a:lnSpc>
                <a:spcPct val="100000"/>
              </a:lnSpc>
              <a:spcBef>
                <a:spcPts val="1141"/>
              </a:spcBef>
              <a:buNone/>
            </a:pPr>
            <a:r>
              <a:rPr lang="en-US" sz="114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Prepare to share your description in the next class.</a:t>
            </a:r>
            <a:endParaRPr lang="en-US" sz="1141" dirty="0"/>
          </a:p>
        </p:txBody>
      </p:sp>
      <p:sp>
        <p:nvSpPr>
          <p:cNvPr id="26" name="Text 24"/>
          <p:cNvSpPr/>
          <p:nvPr/>
        </p:nvSpPr>
        <p:spPr>
          <a:xfrm>
            <a:off x="914400" y="4143701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Homework Assignment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3657600" y="4600621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143"/>
              </a:spcBef>
              <a:buNone/>
            </a:pPr>
            <a:r>
              <a:rPr lang="en-US" sz="1143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Describing places and objects, talking about daily routines, and using verbs with adjectives.</a:t>
            </a:r>
            <a:endParaRPr lang="en-US" sz="1143" dirty="0"/>
          </a:p>
          <a:p>
            <a:pPr algn="l" marL="0" indent="0">
              <a:lnSpc>
                <a:spcPct val="100000"/>
              </a:lnSpc>
              <a:spcBef>
                <a:spcPts val="1143"/>
              </a:spcBef>
              <a:buNone/>
            </a:pPr>
            <a:r>
              <a:rPr lang="en-US" sz="1143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Feel free to add your own resources and homework ideas to tailor this section!</a:t>
            </a:r>
            <a:endParaRPr lang="en-US" sz="1143" dirty="0"/>
          </a:p>
        </p:txBody>
      </p:sp>
      <p:sp>
        <p:nvSpPr>
          <p:cNvPr id="28" name="Text 26"/>
          <p:cNvSpPr/>
          <p:nvPr/>
        </p:nvSpPr>
        <p:spPr>
          <a:xfrm>
            <a:off x="3657600" y="4143701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Upcoming Learning Topics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-370768" y="6238726"/>
            <a:ext cx="1001955" cy="777875"/>
          </a:xfrm>
          <a:custGeom>
            <a:avLst/>
            <a:gdLst/>
            <a:ahLst/>
            <a:cxnLst/>
            <a:rect l="l" t="t" r="r" b="b"/>
            <a:pathLst>
              <a:path w="1001955" h="777875">
                <a:moveTo>
                  <a:pt x="486800" y="148"/>
                </a:moveTo>
                <a:cubicBezTo>
                  <a:pt x="-62773" y="10532"/>
                  <a:pt x="-12935" y="557651"/>
                  <a:pt x="15841" y="728013"/>
                </a:cubicBezTo>
                <a:cubicBezTo>
                  <a:pt x="20750" y="757098"/>
                  <a:pt x="46721" y="777875"/>
                  <a:pt x="76199" y="777875"/>
                </a:cubicBezTo>
                <a:lnTo>
                  <a:pt x="935295" y="761252"/>
                </a:lnTo>
                <a:cubicBezTo>
                  <a:pt x="965474" y="760560"/>
                  <a:pt x="990743" y="738398"/>
                  <a:pt x="994250" y="708621"/>
                </a:cubicBezTo>
                <a:cubicBezTo>
                  <a:pt x="1014609" y="536174"/>
                  <a:pt x="1034959" y="-10245"/>
                  <a:pt x="486790" y="148"/>
                </a:cubicBezTo>
                <a:lnTo>
                  <a:pt x="486800" y="148"/>
                </a:lnTo>
                <a:moveTo>
                  <a:pt x="822996" y="653220"/>
                </a:moveTo>
                <a:lnTo>
                  <a:pt x="202535" y="664990"/>
                </a:lnTo>
                <a:cubicBezTo>
                  <a:pt x="172356" y="665682"/>
                  <a:pt x="146386" y="644213"/>
                  <a:pt x="142177" y="615128"/>
                </a:cubicBezTo>
                <a:cubicBezTo>
                  <a:pt x="119714" y="478004"/>
                  <a:pt x="97260" y="111648"/>
                  <a:pt x="495226" y="104025"/>
                </a:cubicBezTo>
                <a:cubicBezTo>
                  <a:pt x="891790" y="96410"/>
                  <a:pt x="895297" y="460689"/>
                  <a:pt x="881961" y="599197"/>
                </a:cubicBezTo>
                <a:cubicBezTo>
                  <a:pt x="879155" y="629667"/>
                  <a:pt x="853886" y="652521"/>
                  <a:pt x="823006" y="653213"/>
                </a:cubicBezTo>
                <a:lnTo>
                  <a:pt x="822996" y="653220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10</a:t>
            </a:r>
            <a:endParaRPr lang="en-US" sz="650" dirty="0"/>
          </a:p>
        </p:txBody>
      </p:sp>
      <p:sp>
        <p:nvSpPr>
          <p:cNvPr id="32" name="Text 30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Mastering Descriptions in French: People, Vocabulary, and Grammar</a:t>
            </a:r>
            <a:endParaRPr lang="en-US" sz="650" dirty="0"/>
          </a:p>
        </p:txBody>
      </p:sp>
      <p:sp>
        <p:nvSpPr>
          <p:cNvPr id="33" name="Text 31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Additional Resources &amp; Next Steps</a:t>
            </a:r>
            <a:endParaRPr lang="en-US" sz="2800" dirty="0"/>
          </a:p>
        </p:txBody>
      </p:sp>
      <p:sp>
        <p:nvSpPr>
          <p:cNvPr id="34" name="Text 32"/>
          <p:cNvSpPr/>
          <p:nvPr/>
        </p:nvSpPr>
        <p:spPr>
          <a:xfrm>
            <a:off x="8913404" y="1663380"/>
            <a:ext cx="2743200" cy="4071383"/>
          </a:xfrm>
          <a:custGeom>
            <a:avLst/>
            <a:gdLst/>
            <a:ahLst/>
            <a:cxnLst/>
            <a:rect l="l" t="t" r="r" b="b"/>
            <a:pathLst>
              <a:path w="2743200" h="4071383">
                <a:moveTo>
                  <a:pt x="493776" y="4071383"/>
                </a:moveTo>
                <a:cubicBezTo>
                  <a:pt x="221074" y="4071383"/>
                  <a:pt x="0" y="3850307"/>
                  <a:pt x="0" y="3577606"/>
                </a:cubicBezTo>
                <a:lnTo>
                  <a:pt x="0" y="493777"/>
                </a:lnTo>
                <a:cubicBezTo>
                  <a:pt x="0" y="221076"/>
                  <a:pt x="221074" y="0"/>
                  <a:pt x="493776" y="0"/>
                </a:cubicBezTo>
                <a:lnTo>
                  <a:pt x="2249424" y="0"/>
                </a:lnTo>
                <a:cubicBezTo>
                  <a:pt x="2522126" y="0"/>
                  <a:pt x="2743200" y="221076"/>
                  <a:pt x="2743200" y="493777"/>
                </a:cubicBezTo>
                <a:lnTo>
                  <a:pt x="2743200" y="3577606"/>
                </a:lnTo>
                <a:cubicBezTo>
                  <a:pt x="2743200" y="3850307"/>
                  <a:pt x="2522126" y="4071383"/>
                  <a:pt x="2249424" y="4071383"/>
                </a:cubicBezTo>
                <a:lnTo>
                  <a:pt x="493776" y="4071383"/>
                </a:lnTo>
              </a:path>
            </a:pathLst>
          </a:custGeom>
          <a:blipFill>
            <a:blip r:embed="rId16"/>
            <a:srcRect/>
            <a:stretch>
              <a:fillRect l="-61313" r="-61313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 flipH="1">
            <a:off x="3302592" y="0"/>
            <a:ext cx="8889405" cy="6858000"/>
          </a:xfrm>
          <a:custGeom>
            <a:avLst/>
            <a:gdLst/>
            <a:ahLst/>
            <a:cxnLst/>
            <a:rect l="l" t="t" r="r" b="b"/>
            <a:pathLst>
              <a:path w="8889405" h="6858000">
                <a:moveTo>
                  <a:pt x="0" y="6858000"/>
                </a:moveTo>
                <a:lnTo>
                  <a:pt x="0" y="0"/>
                </a:lnTo>
                <a:lnTo>
                  <a:pt x="7654933" y="0"/>
                </a:lnTo>
                <a:cubicBezTo>
                  <a:pt x="8336662" y="0"/>
                  <a:pt x="8889405" y="552686"/>
                  <a:pt x="8889405" y="1234440"/>
                </a:cubicBezTo>
                <a:lnTo>
                  <a:pt x="8889405" y="6858000"/>
                </a:lnTo>
                <a:lnTo>
                  <a:pt x="0" y="6858000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0465186" y="508948"/>
            <a:ext cx="389414" cy="387942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1113837" y="1050907"/>
            <a:ext cx="392363" cy="392366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0471188" y="1271305"/>
            <a:ext cx="207982" cy="207983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1179598" y="395368"/>
            <a:ext cx="113578" cy="11358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045061" y="734268"/>
            <a:ext cx="548640" cy="5212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03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04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05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06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07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08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09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3851447" y="734267"/>
            <a:ext cx="6945422" cy="5212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Welcome to French Class: Describing People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Key Vocabulary: Describing People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Grammar Focus: Using Adjectives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Example Descriptions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Interactive Activity: Describe a Classmate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Practice Exercise: Fill in the Blanks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Review and Recap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Additional Resources &amp; Next Steps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93807" y="781069"/>
            <a:ext cx="2219739" cy="4424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Table of Contents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693807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2546306" y="5422560"/>
            <a:ext cx="914479" cy="963251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1344108" y="5925827"/>
            <a:ext cx="1181730" cy="1236924"/>
          </a:xfrm>
          <a:custGeom>
            <a:avLst/>
            <a:gdLst/>
            <a:ahLst/>
            <a:cxnLst/>
            <a:rect l="l" t="t" r="r" b="b"/>
            <a:pathLst>
              <a:path w="1181730" h="1236924">
                <a:moveTo>
                  <a:pt x="1131660" y="685219"/>
                </a:moveTo>
                <a:cubicBezTo>
                  <a:pt x="1115943" y="652985"/>
                  <a:pt x="1095866" y="624251"/>
                  <a:pt x="1074039" y="595505"/>
                </a:cubicBezTo>
                <a:cubicBezTo>
                  <a:pt x="1063569" y="582443"/>
                  <a:pt x="1053961" y="568503"/>
                  <a:pt x="1042605" y="556307"/>
                </a:cubicBezTo>
                <a:cubicBezTo>
                  <a:pt x="1041730" y="555441"/>
                  <a:pt x="1041730" y="554563"/>
                  <a:pt x="1040856" y="553697"/>
                </a:cubicBezTo>
                <a:cubicBezTo>
                  <a:pt x="1053075" y="542379"/>
                  <a:pt x="1063557" y="524085"/>
                  <a:pt x="1072290" y="511023"/>
                </a:cubicBezTo>
                <a:cubicBezTo>
                  <a:pt x="1092367" y="479667"/>
                  <a:pt x="1106336" y="443091"/>
                  <a:pt x="1104598" y="404771"/>
                </a:cubicBezTo>
                <a:cubicBezTo>
                  <a:pt x="1101100" y="290677"/>
                  <a:pt x="976251" y="200963"/>
                  <a:pt x="858385" y="159167"/>
                </a:cubicBezTo>
                <a:cubicBezTo>
                  <a:pt x="827825" y="106041"/>
                  <a:pt x="784172" y="60745"/>
                  <a:pt x="723053" y="30267"/>
                </a:cubicBezTo>
                <a:cubicBezTo>
                  <a:pt x="661934" y="-223"/>
                  <a:pt x="585973" y="-18504"/>
                  <a:pt x="527477" y="29402"/>
                </a:cubicBezTo>
                <a:cubicBezTo>
                  <a:pt x="500415" y="52050"/>
                  <a:pt x="483824" y="81662"/>
                  <a:pt x="473342" y="115628"/>
                </a:cubicBezTo>
                <a:cubicBezTo>
                  <a:pt x="467232" y="134788"/>
                  <a:pt x="463734" y="153948"/>
                  <a:pt x="458499" y="173108"/>
                </a:cubicBezTo>
                <a:cubicBezTo>
                  <a:pt x="448017" y="171364"/>
                  <a:pt x="437547" y="168754"/>
                  <a:pt x="427065" y="167010"/>
                </a:cubicBezTo>
                <a:cubicBezTo>
                  <a:pt x="393882" y="160046"/>
                  <a:pt x="360711" y="151338"/>
                  <a:pt x="326654" y="145240"/>
                </a:cubicBezTo>
                <a:cubicBezTo>
                  <a:pt x="244583" y="131300"/>
                  <a:pt x="164260" y="139142"/>
                  <a:pt x="98769" y="194890"/>
                </a:cubicBezTo>
                <a:cubicBezTo>
                  <a:pt x="-5129" y="284604"/>
                  <a:pt x="-40061" y="467495"/>
                  <a:pt x="57728" y="573760"/>
                </a:cubicBezTo>
                <a:cubicBezTo>
                  <a:pt x="67335" y="584212"/>
                  <a:pt x="121458" y="626020"/>
                  <a:pt x="153767" y="643436"/>
                </a:cubicBezTo>
                <a:cubicBezTo>
                  <a:pt x="129317" y="674792"/>
                  <a:pt x="99632" y="700915"/>
                  <a:pt x="76056" y="733150"/>
                </a:cubicBezTo>
                <a:cubicBezTo>
                  <a:pt x="-9513" y="848109"/>
                  <a:pt x="-34826" y="1018817"/>
                  <a:pt x="75182" y="1127691"/>
                </a:cubicBezTo>
                <a:cubicBezTo>
                  <a:pt x="172095" y="1223503"/>
                  <a:pt x="355453" y="1252237"/>
                  <a:pt x="470695" y="1176463"/>
                </a:cubicBezTo>
                <a:cubicBezTo>
                  <a:pt x="472444" y="1175597"/>
                  <a:pt x="481165" y="1169499"/>
                  <a:pt x="489898" y="1162535"/>
                </a:cubicBezTo>
                <a:cubicBezTo>
                  <a:pt x="511725" y="1177341"/>
                  <a:pt x="536175" y="1194757"/>
                  <a:pt x="543159" y="1198245"/>
                </a:cubicBezTo>
                <a:cubicBezTo>
                  <a:pt x="613011" y="1234821"/>
                  <a:pt x="695082" y="1249627"/>
                  <a:pt x="771043" y="1224369"/>
                </a:cubicBezTo>
                <a:cubicBezTo>
                  <a:pt x="840021" y="1201721"/>
                  <a:pt x="897654" y="1149474"/>
                  <a:pt x="921218" y="1079798"/>
                </a:cubicBezTo>
                <a:cubicBezTo>
                  <a:pt x="924716" y="1070211"/>
                  <a:pt x="929076" y="1058894"/>
                  <a:pt x="929076" y="1049307"/>
                </a:cubicBezTo>
                <a:cubicBezTo>
                  <a:pt x="929076" y="1045819"/>
                  <a:pt x="929951" y="1044088"/>
                  <a:pt x="929951" y="1041465"/>
                </a:cubicBezTo>
                <a:cubicBezTo>
                  <a:pt x="943919" y="1038855"/>
                  <a:pt x="961385" y="1039721"/>
                  <a:pt x="976227" y="1038855"/>
                </a:cubicBezTo>
                <a:cubicBezTo>
                  <a:pt x="1060047" y="1032757"/>
                  <a:pt x="1149102" y="1008365"/>
                  <a:pt x="1175301" y="916041"/>
                </a:cubicBezTo>
                <a:cubicBezTo>
                  <a:pt x="1195379" y="842011"/>
                  <a:pt x="1164819" y="753175"/>
                  <a:pt x="1131648" y="685244"/>
                </a:cubicBezTo>
                <a:lnTo>
                  <a:pt x="1131660" y="685219"/>
                </a:lnTo>
              </a:path>
            </a:pathLst>
          </a:custGeom>
          <a:solidFill>
            <a:srgbClr val="4E00AC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85800" y="1668857"/>
            <a:ext cx="2560542" cy="219456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0" y="4032049"/>
            <a:ext cx="2560542" cy="2194560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20004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0" y="1663380"/>
            <a:ext cx="2560542" cy="2103302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429000" y="1663380"/>
            <a:ext cx="2560542" cy="2103302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172200" y="1663380"/>
            <a:ext cx="2560542" cy="2103302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85800" y="3886872"/>
            <a:ext cx="2560542" cy="2103302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429000" y="3886872"/>
            <a:ext cx="2560542" cy="2103302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9985829" y="1023169"/>
            <a:ext cx="338292" cy="296480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0445547" y="1080779"/>
            <a:ext cx="255065" cy="236712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0286250" y="633178"/>
            <a:ext cx="318590" cy="295654"/>
          </a:xfrm>
          <a:prstGeom prst="rect">
            <a:avLst/>
          </a:pr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0637898" y="362111"/>
            <a:ext cx="195575" cy="181495"/>
          </a:xfrm>
          <a:prstGeom prst="rect">
            <a:avLst/>
          </a:pr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0647762" y="1342106"/>
            <a:ext cx="255334" cy="236956"/>
          </a:xfrm>
          <a:prstGeom prst="rect">
            <a:avLst/>
          </a:pr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10874162" y="995889"/>
            <a:ext cx="321726" cy="298565"/>
          </a:xfrm>
          <a:prstGeom prst="rect">
            <a:avLst/>
          </a:prstGeom>
          <a:blipFill>
            <a:blip r:embed="rId1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10694931" y="683625"/>
            <a:ext cx="277083" cy="257138"/>
          </a:xfrm>
          <a:prstGeom prst="rect">
            <a:avLst/>
          </a:prstGeom>
          <a:blipFill>
            <a:blip r:embed="rId1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0209373" y="1397664"/>
            <a:ext cx="257177" cy="236196"/>
          </a:xfrm>
          <a:prstGeom prst="rect">
            <a:avLst/>
          </a:prstGeom>
          <a:blipFill>
            <a:blip r:embed="rId1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9144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997"/>
              </a:spcBef>
              <a:buNone/>
            </a:pPr>
            <a:r>
              <a:rPr lang="en-US" sz="997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Welcome to today’s lesson on Describing People in French!</a:t>
            </a:r>
            <a:endParaRPr lang="en-US" sz="997" dirty="0"/>
          </a:p>
          <a:p>
            <a:pPr algn="l" marL="0" indent="0">
              <a:lnSpc>
                <a:spcPct val="100000"/>
              </a:lnSpc>
              <a:spcBef>
                <a:spcPts val="997"/>
              </a:spcBef>
              <a:buNone/>
            </a:pPr>
            <a:r>
              <a:rPr lang="en-US" sz="997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presentation will guide you through essential vocabulary, grammar rules, and fun activities to help you confidently describe people in French.</a:t>
            </a:r>
            <a:endParaRPr lang="en-US" sz="997" dirty="0"/>
          </a:p>
        </p:txBody>
      </p:sp>
      <p:sp>
        <p:nvSpPr>
          <p:cNvPr id="20" name="Text 18"/>
          <p:cNvSpPr/>
          <p:nvPr/>
        </p:nvSpPr>
        <p:spPr>
          <a:xfrm>
            <a:off x="9144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Introduction to the Lesson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36576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Teacher: [Your Name]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Date: [Date], Class/Year: Year 8 / [Class Name]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6576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Class Details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4008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Key vocabulary for physical appearance and personality.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Grammar focus: adjective agreement.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64008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Lesson Objectives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914400" y="4600621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Sample descriptions to model your own sentences.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Interactive and practice activities to reinforce learning.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914400" y="4143701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Learning Activities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3657600" y="4600621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Get ready to explore how to talk about people in French.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Approach the lesson with confidence and creativity!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3657600" y="4143701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Encouragement for the Lesson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-370768" y="6238726"/>
            <a:ext cx="1001955" cy="777875"/>
          </a:xfrm>
          <a:custGeom>
            <a:avLst/>
            <a:gdLst/>
            <a:ahLst/>
            <a:cxnLst/>
            <a:rect l="l" t="t" r="r" b="b"/>
            <a:pathLst>
              <a:path w="1001955" h="777875">
                <a:moveTo>
                  <a:pt x="486800" y="148"/>
                </a:moveTo>
                <a:cubicBezTo>
                  <a:pt x="-62773" y="10532"/>
                  <a:pt x="-12935" y="557651"/>
                  <a:pt x="15841" y="728013"/>
                </a:cubicBezTo>
                <a:cubicBezTo>
                  <a:pt x="20750" y="757098"/>
                  <a:pt x="46721" y="777875"/>
                  <a:pt x="76199" y="777875"/>
                </a:cubicBezTo>
                <a:lnTo>
                  <a:pt x="935295" y="761252"/>
                </a:lnTo>
                <a:cubicBezTo>
                  <a:pt x="965474" y="760560"/>
                  <a:pt x="990743" y="738398"/>
                  <a:pt x="994250" y="708621"/>
                </a:cubicBezTo>
                <a:cubicBezTo>
                  <a:pt x="1014609" y="536174"/>
                  <a:pt x="1034959" y="-10245"/>
                  <a:pt x="486790" y="148"/>
                </a:cubicBezTo>
                <a:lnTo>
                  <a:pt x="486800" y="148"/>
                </a:lnTo>
                <a:moveTo>
                  <a:pt x="822996" y="653220"/>
                </a:moveTo>
                <a:lnTo>
                  <a:pt x="202535" y="664990"/>
                </a:lnTo>
                <a:cubicBezTo>
                  <a:pt x="172356" y="665682"/>
                  <a:pt x="146386" y="644213"/>
                  <a:pt x="142177" y="615128"/>
                </a:cubicBezTo>
                <a:cubicBezTo>
                  <a:pt x="119714" y="478004"/>
                  <a:pt x="97260" y="111648"/>
                  <a:pt x="495226" y="104025"/>
                </a:cubicBezTo>
                <a:cubicBezTo>
                  <a:pt x="891790" y="96410"/>
                  <a:pt x="895297" y="460689"/>
                  <a:pt x="881961" y="599197"/>
                </a:cubicBezTo>
                <a:cubicBezTo>
                  <a:pt x="879155" y="629667"/>
                  <a:pt x="853886" y="652521"/>
                  <a:pt x="823006" y="653213"/>
                </a:cubicBezTo>
                <a:lnTo>
                  <a:pt x="822996" y="653220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3</a:t>
            </a:r>
            <a:endParaRPr lang="en-US" sz="650" dirty="0"/>
          </a:p>
        </p:txBody>
      </p:sp>
      <p:sp>
        <p:nvSpPr>
          <p:cNvPr id="32" name="Text 30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Mastering Descriptions in French: People, Vocabulary, and Grammar</a:t>
            </a:r>
            <a:endParaRPr lang="en-US" sz="650" dirty="0"/>
          </a:p>
        </p:txBody>
      </p:sp>
      <p:sp>
        <p:nvSpPr>
          <p:cNvPr id="33" name="Text 31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Welcome to French Class: Describing People</a:t>
            </a:r>
            <a:endParaRPr lang="en-US" sz="2800" dirty="0"/>
          </a:p>
        </p:txBody>
      </p:sp>
      <p:sp>
        <p:nvSpPr>
          <p:cNvPr id="34" name="Text 32"/>
          <p:cNvSpPr/>
          <p:nvPr/>
        </p:nvSpPr>
        <p:spPr>
          <a:xfrm>
            <a:off x="8913404" y="1663380"/>
            <a:ext cx="2743200" cy="4071383"/>
          </a:xfrm>
          <a:custGeom>
            <a:avLst/>
            <a:gdLst/>
            <a:ahLst/>
            <a:cxnLst/>
            <a:rect l="l" t="t" r="r" b="b"/>
            <a:pathLst>
              <a:path w="2743200" h="4071383">
                <a:moveTo>
                  <a:pt x="493776" y="4071383"/>
                </a:moveTo>
                <a:cubicBezTo>
                  <a:pt x="221074" y="4071383"/>
                  <a:pt x="0" y="3850307"/>
                  <a:pt x="0" y="3577606"/>
                </a:cubicBezTo>
                <a:lnTo>
                  <a:pt x="0" y="493777"/>
                </a:lnTo>
                <a:cubicBezTo>
                  <a:pt x="0" y="221076"/>
                  <a:pt x="221074" y="0"/>
                  <a:pt x="493776" y="0"/>
                </a:cubicBezTo>
                <a:lnTo>
                  <a:pt x="2249424" y="0"/>
                </a:lnTo>
                <a:cubicBezTo>
                  <a:pt x="2522126" y="0"/>
                  <a:pt x="2743200" y="221076"/>
                  <a:pt x="2743200" y="493777"/>
                </a:cubicBezTo>
                <a:lnTo>
                  <a:pt x="2743200" y="3577606"/>
                </a:lnTo>
                <a:cubicBezTo>
                  <a:pt x="2743200" y="3850307"/>
                  <a:pt x="2522126" y="4071383"/>
                  <a:pt x="2249424" y="4071383"/>
                </a:cubicBezTo>
                <a:lnTo>
                  <a:pt x="493776" y="4071383"/>
                </a:lnTo>
              </a:path>
            </a:pathLst>
          </a:custGeom>
          <a:blipFill>
            <a:blip r:embed="rId16"/>
            <a:srcRect/>
            <a:stretch>
              <a:fillRect l="-61356" r="-61356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8991600" y="0"/>
            <a:ext cx="3200400" cy="6858000"/>
          </a:xfrm>
          <a:prstGeom prst="rect">
            <a:avLst/>
          </a:prstGeom>
          <a:blipFill>
            <a:blip r:embed="rId2"/>
            <a:srcRect/>
            <a:stretch>
              <a:fillRect l="-110777" r="-11077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5054" y="1573703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5054" y="1573703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1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3378704" y="1573703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378704" y="1573703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2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6112352" y="1573703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112352" y="1573703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3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45054" y="387732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45054" y="3877327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4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3378704" y="387732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378704" y="3877327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5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3378704" y="4939625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Examples include 'kind' and 'serious'.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These terms highlight specific personality characteristics.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378704" y="446186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Examples of Personality Descriptions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645055" y="4939625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Adjectives like 'friendly', 'shy', and 'funny' describe personality.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These words convey the character and behavior of a person.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45055" y="446186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Personality Traits Adjectives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6112353" y="2636001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Examples include 'brown-haired' and 'blue-eyed'.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These terms specify distinct features of individuals.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6112353" y="2158243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Examples of Physical Descriptions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3378704" y="2636001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Adjectives such as 'tall', 'blond', and 'short' describe physical traits.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These words help paint a visual picture of a person.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378704" y="2158243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Physical Appearance Adjectives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45055" y="2636001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slide introduces key vocabulary for describing people.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includes terms for both physical appearance and personality traits.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645055" y="2158243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Introduction to Descriptive Vocabulary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685800" y="462963"/>
            <a:ext cx="7803993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Key Vocabulary: Describing People</a:t>
            </a:r>
            <a:endParaRPr lang="en-US" sz="2800" dirty="0"/>
          </a:p>
        </p:txBody>
      </p:sp>
      <p:sp>
        <p:nvSpPr>
          <p:cNvPr id="26" name="Text 24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4</a:t>
            </a:r>
            <a:endParaRPr lang="en-US" sz="650" dirty="0"/>
          </a:p>
        </p:txBody>
      </p:sp>
      <p:sp>
        <p:nvSpPr>
          <p:cNvPr id="28" name="Text 26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Mastering Descriptions in French: People, Vocabulary, and Grammar</a:t>
            </a:r>
            <a:endParaRPr lang="en-US" sz="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8991600" y="0"/>
            <a:ext cx="3200400" cy="6858000"/>
          </a:xfrm>
          <a:prstGeom prst="rect">
            <a:avLst/>
          </a:prstGeom>
          <a:blipFill>
            <a:blip r:embed="rId1"/>
            <a:srcRect/>
            <a:stretch>
              <a:fillRect l="-116638" r="-116638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0" y="462963"/>
            <a:ext cx="7803993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Grammar Focus: Using Adjectives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5</a:t>
            </a:r>
            <a:endParaRPr lang="en-US" sz="650" dirty="0"/>
          </a:p>
        </p:txBody>
      </p:sp>
      <p:sp>
        <p:nvSpPr>
          <p:cNvPr id="7" name="Text 5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Mastering Descriptions in French: People, Vocabulary, and Grammar</a:t>
            </a:r>
            <a:endParaRPr lang="en-US" sz="650" dirty="0"/>
          </a:p>
        </p:txBody>
      </p:sp>
      <p:sp>
        <p:nvSpPr>
          <p:cNvPr id="8" name="Text 6"/>
          <p:cNvSpPr/>
          <p:nvPr/>
        </p:nvSpPr>
        <p:spPr>
          <a:xfrm>
            <a:off x="5431675" y="3608357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66"/>
              </a:spcBef>
              <a:buNone/>
            </a:pPr>
            <a:r>
              <a:rPr lang="en-US" sz="104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is important to modify the adjective ending to match the gender and number of the noun being described.</a:t>
            </a:r>
            <a:endParaRPr lang="en-US" sz="1040" dirty="0"/>
          </a:p>
          <a:p>
            <a:pPr algn="l" marL="0" indent="0">
              <a:lnSpc>
                <a:spcPct val="90000"/>
              </a:lnSpc>
              <a:spcBef>
                <a:spcPts val="866"/>
              </a:spcBef>
              <a:buNone/>
            </a:pPr>
            <a:r>
              <a:rPr lang="en-US" sz="104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adjustment is crucial for accurate and grammatically correct sentences.</a:t>
            </a:r>
            <a:endParaRPr lang="en-US" sz="1040" dirty="0"/>
          </a:p>
        </p:txBody>
      </p:sp>
      <p:sp>
        <p:nvSpPr>
          <p:cNvPr id="9" name="Text 7"/>
          <p:cNvSpPr/>
          <p:nvPr/>
        </p:nvSpPr>
        <p:spPr>
          <a:xfrm>
            <a:off x="5431675" y="3146999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200046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Adjusting Adjective Endings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5431676" y="2167206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28"/>
              </a:spcBef>
              <a:buNone/>
            </a:pPr>
            <a:r>
              <a:rPr lang="en-US" sz="1114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For singular subjects: 'Paul est grand' (masculine) and 'Marie est grande' (feminine).</a:t>
            </a:r>
            <a:endParaRPr lang="en-US" sz="1114" dirty="0"/>
          </a:p>
          <a:p>
            <a:pPr algn="l" marL="0" indent="0">
              <a:lnSpc>
                <a:spcPct val="90000"/>
              </a:lnSpc>
              <a:spcBef>
                <a:spcPts val="928"/>
              </a:spcBef>
              <a:buNone/>
            </a:pPr>
            <a:r>
              <a:rPr lang="en-US" sz="1114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For plural subjects: 'Ils sont gentils' (masculine plural) and 'Elles sont gentilles' (feminine plural).</a:t>
            </a:r>
            <a:endParaRPr lang="en-US" sz="1114" dirty="0"/>
          </a:p>
        </p:txBody>
      </p:sp>
      <p:sp>
        <p:nvSpPr>
          <p:cNvPr id="11" name="Text 9"/>
          <p:cNvSpPr/>
          <p:nvPr/>
        </p:nvSpPr>
        <p:spPr>
          <a:xfrm>
            <a:off x="5431676" y="1709543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200046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Examples of Adjective Usage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1326023" y="5023180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Masculine plural adjectives typically add -s, like 'grands'.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Feminine plural adjectives generally add -es, such as 'grandes'.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326024" y="4584577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200046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Plural Forms of Adjectives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335278" y="3608357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Masculine singular adjectives stay in their base form, such as 'grand'.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Feminine singular adjectives usually add -e, for example, 'grande'.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1335278" y="3146999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200046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Basic Rules for Adjective Forms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326024" y="2161474"/>
            <a:ext cx="3017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67"/>
              </a:spcBef>
              <a:buNone/>
            </a:pPr>
            <a:r>
              <a:rPr lang="en-US" sz="1041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In French, adjectives must agree in gender (masculine/feminine) and number (singular/plural) with the noun they describe.</a:t>
            </a:r>
            <a:endParaRPr lang="en-US" sz="1041" dirty="0"/>
          </a:p>
          <a:p>
            <a:pPr algn="l" marL="0" indent="0">
              <a:lnSpc>
                <a:spcPct val="90000"/>
              </a:lnSpc>
              <a:spcBef>
                <a:spcPts val="867"/>
              </a:spcBef>
              <a:buNone/>
            </a:pPr>
            <a:r>
              <a:rPr lang="en-US" sz="1041" dirty="0">
                <a:solidFill>
                  <a:srgbClr val="200046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agreement ensures proper grammatical structure and clarity in communication.</a:t>
            </a:r>
            <a:endParaRPr lang="en-US" sz="1041" dirty="0"/>
          </a:p>
        </p:txBody>
      </p:sp>
      <p:sp>
        <p:nvSpPr>
          <p:cNvPr id="17" name="Text 15"/>
          <p:cNvSpPr/>
          <p:nvPr/>
        </p:nvSpPr>
        <p:spPr>
          <a:xfrm>
            <a:off x="1326024" y="1709543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200046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Adjective Agreement in French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85800" y="168237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cubicBezTo>
                  <a:pt x="0" y="102349"/>
                  <a:pt x="102349" y="0"/>
                  <a:pt x="228600" y="0"/>
                </a:cubicBezTo>
                <a:cubicBezTo>
                  <a:pt x="354851" y="0"/>
                  <a:pt x="457200" y="102349"/>
                  <a:pt x="457200" y="228600"/>
                </a:cubicBezTo>
                <a:cubicBezTo>
                  <a:pt x="457200" y="354851"/>
                  <a:pt x="354851" y="457200"/>
                  <a:pt x="228600" y="457200"/>
                </a:cubicBezTo>
                <a:cubicBezTo>
                  <a:pt x="102349" y="457200"/>
                  <a:pt x="0" y="354851"/>
                  <a:pt x="0" y="22860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685800" y="168237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1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685800" y="314699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cubicBezTo>
                  <a:pt x="0" y="102349"/>
                  <a:pt x="102349" y="0"/>
                  <a:pt x="228600" y="0"/>
                </a:cubicBezTo>
                <a:cubicBezTo>
                  <a:pt x="354851" y="0"/>
                  <a:pt x="457200" y="102349"/>
                  <a:pt x="457200" y="228600"/>
                </a:cubicBezTo>
                <a:cubicBezTo>
                  <a:pt x="457200" y="354851"/>
                  <a:pt x="354851" y="457200"/>
                  <a:pt x="228600" y="457200"/>
                </a:cubicBezTo>
                <a:cubicBezTo>
                  <a:pt x="102349" y="457200"/>
                  <a:pt x="0" y="354851"/>
                  <a:pt x="0" y="22860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685800" y="3146999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2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685800" y="458200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cubicBezTo>
                  <a:pt x="0" y="102349"/>
                  <a:pt x="102349" y="0"/>
                  <a:pt x="228600" y="0"/>
                </a:cubicBezTo>
                <a:cubicBezTo>
                  <a:pt x="354851" y="0"/>
                  <a:pt x="457200" y="102349"/>
                  <a:pt x="457200" y="228600"/>
                </a:cubicBezTo>
                <a:cubicBezTo>
                  <a:pt x="457200" y="354851"/>
                  <a:pt x="354851" y="457200"/>
                  <a:pt x="228600" y="457200"/>
                </a:cubicBezTo>
                <a:cubicBezTo>
                  <a:pt x="102349" y="457200"/>
                  <a:pt x="0" y="354851"/>
                  <a:pt x="0" y="22860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685800" y="458200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3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4764124" y="168237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cubicBezTo>
                  <a:pt x="0" y="102349"/>
                  <a:pt x="102349" y="0"/>
                  <a:pt x="228600" y="0"/>
                </a:cubicBezTo>
                <a:cubicBezTo>
                  <a:pt x="354851" y="0"/>
                  <a:pt x="457200" y="102349"/>
                  <a:pt x="457200" y="228600"/>
                </a:cubicBezTo>
                <a:cubicBezTo>
                  <a:pt x="457200" y="354851"/>
                  <a:pt x="354851" y="457200"/>
                  <a:pt x="228600" y="457200"/>
                </a:cubicBezTo>
                <a:cubicBezTo>
                  <a:pt x="102349" y="457200"/>
                  <a:pt x="0" y="354851"/>
                  <a:pt x="0" y="22860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4764124" y="168237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4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4764124" y="314699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cubicBezTo>
                  <a:pt x="0" y="102349"/>
                  <a:pt x="102349" y="0"/>
                  <a:pt x="228600" y="0"/>
                </a:cubicBezTo>
                <a:cubicBezTo>
                  <a:pt x="354851" y="0"/>
                  <a:pt x="457200" y="102349"/>
                  <a:pt x="457200" y="228600"/>
                </a:cubicBezTo>
                <a:cubicBezTo>
                  <a:pt x="457200" y="354851"/>
                  <a:pt x="354851" y="457200"/>
                  <a:pt x="228600" y="457200"/>
                </a:cubicBezTo>
                <a:cubicBezTo>
                  <a:pt x="102349" y="457200"/>
                  <a:pt x="0" y="354851"/>
                  <a:pt x="0" y="228600"/>
                </a:cubicBez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4764124" y="3146999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5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8332237" y="939708"/>
            <a:ext cx="217033" cy="190208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8627172" y="976668"/>
            <a:ext cx="163638" cy="151864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8524974" y="689507"/>
            <a:ext cx="204393" cy="189679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8750576" y="515602"/>
            <a:ext cx="125472" cy="11644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8756905" y="1144325"/>
            <a:ext cx="163811" cy="152021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3" name="Text 31"/>
          <p:cNvSpPr/>
          <p:nvPr/>
        </p:nvSpPr>
        <p:spPr>
          <a:xfrm>
            <a:off x="8902152" y="922206"/>
            <a:ext cx="206406" cy="191546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8787166" y="721872"/>
            <a:ext cx="177764" cy="164969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5" name="Text 33"/>
          <p:cNvSpPr/>
          <p:nvPr/>
        </p:nvSpPr>
        <p:spPr>
          <a:xfrm>
            <a:off x="8475653" y="1179968"/>
            <a:ext cx="164994" cy="151533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7340" y="1798503"/>
            <a:ext cx="3475021" cy="4072481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434690" y="1798503"/>
            <a:ext cx="3475021" cy="4072481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8367794" y="2156872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3429000" h="3429000">
                <a:moveTo>
                  <a:pt x="2953946" y="1200596"/>
                </a:moveTo>
                <a:cubicBezTo>
                  <a:pt x="3128071" y="996262"/>
                  <a:pt x="3115727" y="691835"/>
                  <a:pt x="2925829" y="501903"/>
                </a:cubicBezTo>
                <a:cubicBezTo>
                  <a:pt x="2735931" y="311970"/>
                  <a:pt x="2432258" y="299626"/>
                  <a:pt x="2227273" y="473785"/>
                </a:cubicBezTo>
                <a:cubicBezTo>
                  <a:pt x="2206013" y="206392"/>
                  <a:pt x="1982545" y="0"/>
                  <a:pt x="1713814" y="0"/>
                </a:cubicBezTo>
                <a:cubicBezTo>
                  <a:pt x="1445083" y="0"/>
                  <a:pt x="1221616" y="206392"/>
                  <a:pt x="1200356" y="474471"/>
                </a:cubicBezTo>
                <a:cubicBezTo>
                  <a:pt x="996056" y="300312"/>
                  <a:pt x="691698" y="312656"/>
                  <a:pt x="501800" y="502589"/>
                </a:cubicBezTo>
                <a:cubicBezTo>
                  <a:pt x="311902" y="692521"/>
                  <a:pt x="299557" y="996262"/>
                  <a:pt x="473682" y="1201282"/>
                </a:cubicBezTo>
                <a:cubicBezTo>
                  <a:pt x="206323" y="1221856"/>
                  <a:pt x="0" y="1445392"/>
                  <a:pt x="0" y="1714157"/>
                </a:cubicBezTo>
                <a:cubicBezTo>
                  <a:pt x="0" y="1982922"/>
                  <a:pt x="206357" y="2206459"/>
                  <a:pt x="474368" y="2227718"/>
                </a:cubicBezTo>
                <a:cubicBezTo>
                  <a:pt x="300243" y="2432053"/>
                  <a:pt x="312588" y="2736479"/>
                  <a:pt x="502486" y="2926411"/>
                </a:cubicBezTo>
                <a:cubicBezTo>
                  <a:pt x="692384" y="3116344"/>
                  <a:pt x="996056" y="3128688"/>
                  <a:pt x="1201042" y="2954529"/>
                </a:cubicBezTo>
                <a:cubicBezTo>
                  <a:pt x="1222301" y="3222608"/>
                  <a:pt x="1445769" y="3429000"/>
                  <a:pt x="1714500" y="3429000"/>
                </a:cubicBezTo>
                <a:cubicBezTo>
                  <a:pt x="1983231" y="3429000"/>
                  <a:pt x="2206699" y="3222608"/>
                  <a:pt x="2227958" y="2955215"/>
                </a:cubicBezTo>
                <a:cubicBezTo>
                  <a:pt x="2432258" y="3129374"/>
                  <a:pt x="2736616" y="3117030"/>
                  <a:pt x="2926514" y="2927097"/>
                </a:cubicBezTo>
                <a:cubicBezTo>
                  <a:pt x="3116412" y="2737165"/>
                  <a:pt x="3128757" y="2433424"/>
                  <a:pt x="2954632" y="2228404"/>
                </a:cubicBezTo>
                <a:cubicBezTo>
                  <a:pt x="3222677" y="2207144"/>
                  <a:pt x="3429000" y="1983608"/>
                  <a:pt x="3429000" y="1714843"/>
                </a:cubicBezTo>
                <a:cubicBezTo>
                  <a:pt x="3427628" y="1445392"/>
                  <a:pt x="3221271" y="1221856"/>
                  <a:pt x="2953946" y="1200596"/>
                </a:cubicBezTo>
              </a:path>
            </a:pathLst>
          </a:custGeom>
          <a:solidFill>
            <a:srgbClr val="016F3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0652248" y="5957939"/>
            <a:ext cx="658843" cy="625438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303306" y="5617848"/>
            <a:ext cx="501692" cy="476245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0821604" y="140552"/>
            <a:ext cx="1189296" cy="1247927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8278666" y="1996715"/>
            <a:ext cx="3428999" cy="3428313"/>
          </a:xfrm>
          <a:custGeom>
            <a:avLst/>
            <a:gdLst/>
            <a:ahLst/>
            <a:cxnLst/>
            <a:rect l="l" t="t" r="r" b="b"/>
            <a:pathLst>
              <a:path w="3428999" h="3428313">
                <a:moveTo>
                  <a:pt x="1713814" y="0"/>
                </a:moveTo>
                <a:cubicBezTo>
                  <a:pt x="1982544" y="0"/>
                  <a:pt x="2206012" y="206350"/>
                  <a:pt x="2227272" y="473690"/>
                </a:cubicBezTo>
                <a:cubicBezTo>
                  <a:pt x="2432258" y="299566"/>
                  <a:pt x="2735930" y="311908"/>
                  <a:pt x="2925828" y="501802"/>
                </a:cubicBezTo>
                <a:cubicBezTo>
                  <a:pt x="3115726" y="691696"/>
                  <a:pt x="3128070" y="996062"/>
                  <a:pt x="2953945" y="1200355"/>
                </a:cubicBezTo>
                <a:cubicBezTo>
                  <a:pt x="3221305" y="1221611"/>
                  <a:pt x="3427627" y="1445102"/>
                  <a:pt x="3428999" y="1714499"/>
                </a:cubicBezTo>
                <a:cubicBezTo>
                  <a:pt x="3428999" y="1983210"/>
                  <a:pt x="3222642" y="2206702"/>
                  <a:pt x="2954631" y="2227958"/>
                </a:cubicBezTo>
                <a:cubicBezTo>
                  <a:pt x="3128756" y="2432937"/>
                  <a:pt x="3116412" y="2736617"/>
                  <a:pt x="2926513" y="2926511"/>
                </a:cubicBezTo>
                <a:cubicBezTo>
                  <a:pt x="2736616" y="3116405"/>
                  <a:pt x="2432258" y="3128747"/>
                  <a:pt x="2227958" y="2954623"/>
                </a:cubicBezTo>
                <a:cubicBezTo>
                  <a:pt x="2206698" y="3221963"/>
                  <a:pt x="1983230" y="3428313"/>
                  <a:pt x="1714500" y="3428313"/>
                </a:cubicBezTo>
                <a:cubicBezTo>
                  <a:pt x="1445769" y="3428313"/>
                  <a:pt x="1222301" y="3221963"/>
                  <a:pt x="1201041" y="2953937"/>
                </a:cubicBezTo>
                <a:cubicBezTo>
                  <a:pt x="996056" y="3128061"/>
                  <a:pt x="692384" y="3115719"/>
                  <a:pt x="502486" y="2925825"/>
                </a:cubicBezTo>
                <a:cubicBezTo>
                  <a:pt x="312588" y="2735931"/>
                  <a:pt x="300243" y="2431565"/>
                  <a:pt x="474368" y="2227272"/>
                </a:cubicBezTo>
                <a:cubicBezTo>
                  <a:pt x="206323" y="2206016"/>
                  <a:pt x="0" y="1982525"/>
                  <a:pt x="0" y="1713814"/>
                </a:cubicBezTo>
                <a:cubicBezTo>
                  <a:pt x="0" y="1445102"/>
                  <a:pt x="206357" y="1221611"/>
                  <a:pt x="473682" y="1201041"/>
                </a:cubicBezTo>
                <a:cubicBezTo>
                  <a:pt x="299557" y="996062"/>
                  <a:pt x="311902" y="692382"/>
                  <a:pt x="501800" y="502488"/>
                </a:cubicBezTo>
                <a:cubicBezTo>
                  <a:pt x="691698" y="312594"/>
                  <a:pt x="996056" y="300252"/>
                  <a:pt x="1200355" y="474376"/>
                </a:cubicBezTo>
                <a:cubicBezTo>
                  <a:pt x="1221615" y="206350"/>
                  <a:pt x="1445083" y="0"/>
                  <a:pt x="1713814" y="0"/>
                </a:cubicBezTo>
                <a:lnTo>
                  <a:pt x="1713814" y="0"/>
                </a:lnTo>
              </a:path>
            </a:pathLst>
          </a:custGeom>
          <a:blipFill>
            <a:blip r:embed="rId7"/>
            <a:srcRect/>
            <a:stretch>
              <a:fillRect l="-31721" r="-31721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709160" y="2716511"/>
            <a:ext cx="2926080" cy="28271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Try creating your own descriptions using this structure.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Example: Lucas is 13 years old. He has blond hair and blue eyes.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709160" y="221125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Longer Description Template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918782" y="2716511"/>
            <a:ext cx="2926080" cy="28271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Use these sample descriptions as templates.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Replace placeholders with your own details.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918782" y="221125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Short Description Template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685800" y="472234"/>
            <a:ext cx="10820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Example Descriptions</a:t>
            </a:r>
            <a:endParaRPr lang="en-US" sz="2800" dirty="0"/>
          </a:p>
        </p:txBody>
      </p:sp>
      <p:sp>
        <p:nvSpPr>
          <p:cNvPr id="16" name="Text 14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Mastering Descriptions in French: People, Vocabulary, and Grammar</a:t>
            </a:r>
            <a:endParaRPr lang="en-US" sz="650" dirty="0"/>
          </a:p>
        </p:txBody>
      </p:sp>
      <p:sp>
        <p:nvSpPr>
          <p:cNvPr id="17" name="Text 15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6</a:t>
            </a:r>
            <a:endParaRPr lang="en-US" sz="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309665" y="2286840"/>
            <a:ext cx="1789933" cy="1789933"/>
          </a:xfrm>
          <a:custGeom>
            <a:avLst/>
            <a:gdLst/>
            <a:ahLst/>
            <a:cxnLst/>
            <a:rect l="l" t="t" r="r" b="b"/>
            <a:pathLst>
              <a:path w="1789933" h="1789933">
                <a:moveTo>
                  <a:pt x="0" y="0"/>
                </a:moveTo>
                <a:lnTo>
                  <a:pt x="1789933" y="0"/>
                </a:lnTo>
                <a:lnTo>
                  <a:pt x="1789933" y="1789933"/>
                </a:lnTo>
                <a:lnTo>
                  <a:pt x="0" y="1789933"/>
                </a:lnTo>
                <a:lnTo>
                  <a:pt x="0" y="0"/>
                </a:lnTo>
              </a:path>
            </a:pathLst>
          </a:cu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828031" y="2286840"/>
            <a:ext cx="1789933" cy="1789933"/>
          </a:xfrm>
          <a:custGeom>
            <a:avLst/>
            <a:gdLst/>
            <a:ahLst/>
            <a:cxnLst/>
            <a:rect l="l" t="t" r="r" b="b"/>
            <a:pathLst>
              <a:path w="1789933" h="1789933">
                <a:moveTo>
                  <a:pt x="0" y="0"/>
                </a:moveTo>
                <a:lnTo>
                  <a:pt x="1789933" y="0"/>
                </a:lnTo>
                <a:lnTo>
                  <a:pt x="1789933" y="1789933"/>
                </a:lnTo>
                <a:lnTo>
                  <a:pt x="0" y="1789933"/>
                </a:lnTo>
                <a:lnTo>
                  <a:pt x="0" y="0"/>
                </a:lnTo>
              </a:path>
            </a:pathLst>
          </a:cu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 flipH="1">
            <a:off x="6099599" y="2286840"/>
            <a:ext cx="1789933" cy="1789933"/>
          </a:xfrm>
          <a:custGeom>
            <a:avLst/>
            <a:gdLst/>
            <a:ahLst/>
            <a:cxnLst/>
            <a:rect l="l" t="t" r="r" b="b"/>
            <a:pathLst>
              <a:path w="1789933" h="1789933">
                <a:moveTo>
                  <a:pt x="1789933" y="0"/>
                </a:moveTo>
                <a:lnTo>
                  <a:pt x="0" y="0"/>
                </a:lnTo>
                <a:lnTo>
                  <a:pt x="0" y="1789933"/>
                </a:lnTo>
                <a:lnTo>
                  <a:pt x="1789933" y="1789933"/>
                </a:lnTo>
                <a:lnTo>
                  <a:pt x="1789933" y="0"/>
                </a:lnTo>
              </a:path>
            </a:pathLst>
          </a:cu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710870" y="1908062"/>
            <a:ext cx="768989" cy="768921"/>
          </a:xfrm>
          <a:custGeom>
            <a:avLst/>
            <a:gdLst/>
            <a:ahLst/>
            <a:cxnLst/>
            <a:rect l="l" t="t" r="r" b="b"/>
            <a:pathLst>
              <a:path w="768989" h="768921">
                <a:moveTo>
                  <a:pt x="0" y="384461"/>
                </a:moveTo>
                <a:cubicBezTo>
                  <a:pt x="-30275" y="186148"/>
                  <a:pt x="176629" y="3591"/>
                  <a:pt x="384495" y="0"/>
                </a:cubicBezTo>
                <a:cubicBezTo>
                  <a:pt x="598558" y="-5259"/>
                  <a:pt x="792289" y="139913"/>
                  <a:pt x="768989" y="384461"/>
                </a:cubicBezTo>
                <a:cubicBezTo>
                  <a:pt x="778302" y="565441"/>
                  <a:pt x="597520" y="739302"/>
                  <a:pt x="384495" y="768921"/>
                </a:cubicBezTo>
                <a:cubicBezTo>
                  <a:pt x="182443" y="768275"/>
                  <a:pt x="-5921" y="599459"/>
                  <a:pt x="0" y="384461"/>
                </a:cubicBezTo>
              </a:path>
              <a:path w="768989" h="768921">
                <a:moveTo>
                  <a:pt x="0" y="384461"/>
                </a:moveTo>
                <a:cubicBezTo>
                  <a:pt x="-36658" y="167179"/>
                  <a:pt x="180097" y="32641"/>
                  <a:pt x="384495" y="0"/>
                </a:cubicBezTo>
                <a:cubicBezTo>
                  <a:pt x="608793" y="14932"/>
                  <a:pt x="793535" y="143427"/>
                  <a:pt x="768989" y="384461"/>
                </a:cubicBezTo>
                <a:cubicBezTo>
                  <a:pt x="749680" y="582519"/>
                  <a:pt x="593460" y="774411"/>
                  <a:pt x="384495" y="768921"/>
                </a:cubicBezTo>
                <a:cubicBezTo>
                  <a:pt x="199614" y="759809"/>
                  <a:pt x="24177" y="606856"/>
                  <a:pt x="0" y="384461"/>
                </a:cubicBez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7477674" y="3287065"/>
            <a:ext cx="768989" cy="768921"/>
          </a:xfrm>
          <a:custGeom>
            <a:avLst/>
            <a:gdLst/>
            <a:ahLst/>
            <a:cxnLst/>
            <a:rect l="l" t="t" r="r" b="b"/>
            <a:pathLst>
              <a:path w="768989" h="768921">
                <a:moveTo>
                  <a:pt x="0" y="384461"/>
                </a:moveTo>
                <a:cubicBezTo>
                  <a:pt x="27691" y="141520"/>
                  <a:pt x="188395" y="-37754"/>
                  <a:pt x="384495" y="0"/>
                </a:cubicBezTo>
                <a:cubicBezTo>
                  <a:pt x="577380" y="4783"/>
                  <a:pt x="757662" y="198405"/>
                  <a:pt x="768989" y="384461"/>
                </a:cubicBezTo>
                <a:cubicBezTo>
                  <a:pt x="778671" y="592754"/>
                  <a:pt x="590561" y="778894"/>
                  <a:pt x="384495" y="768921"/>
                </a:cubicBezTo>
                <a:cubicBezTo>
                  <a:pt x="164964" y="767383"/>
                  <a:pt x="-16487" y="605126"/>
                  <a:pt x="0" y="384461"/>
                </a:cubicBezTo>
              </a:path>
              <a:path w="768989" h="768921">
                <a:moveTo>
                  <a:pt x="0" y="384461"/>
                </a:moveTo>
                <a:cubicBezTo>
                  <a:pt x="35143" y="191146"/>
                  <a:pt x="180835" y="-24836"/>
                  <a:pt x="384495" y="0"/>
                </a:cubicBezTo>
                <a:cubicBezTo>
                  <a:pt x="593344" y="2907"/>
                  <a:pt x="740944" y="148110"/>
                  <a:pt x="768989" y="384461"/>
                </a:cubicBezTo>
                <a:cubicBezTo>
                  <a:pt x="766282" y="581427"/>
                  <a:pt x="617583" y="775726"/>
                  <a:pt x="384495" y="768921"/>
                </a:cubicBezTo>
                <a:cubicBezTo>
                  <a:pt x="188810" y="755350"/>
                  <a:pt x="24923" y="566218"/>
                  <a:pt x="0" y="384461"/>
                </a:cubicBez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9266699" y="1908052"/>
            <a:ext cx="768989" cy="768921"/>
          </a:xfrm>
          <a:custGeom>
            <a:avLst/>
            <a:gdLst/>
            <a:ahLst/>
            <a:cxnLst/>
            <a:rect l="l" t="t" r="r" b="b"/>
            <a:pathLst>
              <a:path w="768989" h="768921">
                <a:moveTo>
                  <a:pt x="0" y="384461"/>
                </a:moveTo>
                <a:cubicBezTo>
                  <a:pt x="-16948" y="180320"/>
                  <a:pt x="180366" y="-5505"/>
                  <a:pt x="384495" y="0"/>
                </a:cubicBezTo>
                <a:cubicBezTo>
                  <a:pt x="602764" y="-6290"/>
                  <a:pt x="732324" y="151416"/>
                  <a:pt x="768989" y="384461"/>
                </a:cubicBezTo>
                <a:cubicBezTo>
                  <a:pt x="778071" y="585710"/>
                  <a:pt x="615468" y="763777"/>
                  <a:pt x="384495" y="768921"/>
                </a:cubicBezTo>
                <a:cubicBezTo>
                  <a:pt x="181712" y="775926"/>
                  <a:pt x="-4729" y="561289"/>
                  <a:pt x="0" y="384461"/>
                </a:cubicBezTo>
              </a:path>
              <a:path w="768989" h="768921">
                <a:moveTo>
                  <a:pt x="0" y="384461"/>
                </a:moveTo>
                <a:cubicBezTo>
                  <a:pt x="3061" y="200381"/>
                  <a:pt x="205282" y="25390"/>
                  <a:pt x="384495" y="0"/>
                </a:cubicBezTo>
                <a:cubicBezTo>
                  <a:pt x="621758" y="-11426"/>
                  <a:pt x="787345" y="154415"/>
                  <a:pt x="768989" y="384461"/>
                </a:cubicBezTo>
                <a:cubicBezTo>
                  <a:pt x="769343" y="619481"/>
                  <a:pt x="581333" y="790751"/>
                  <a:pt x="384495" y="768921"/>
                </a:cubicBezTo>
                <a:cubicBezTo>
                  <a:pt x="139279" y="788083"/>
                  <a:pt x="14303" y="604895"/>
                  <a:pt x="0" y="384461"/>
                </a:cubicBez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 flipH="1">
            <a:off x="2579480" y="2286840"/>
            <a:ext cx="1789933" cy="1789933"/>
          </a:xfrm>
          <a:custGeom>
            <a:avLst/>
            <a:gdLst/>
            <a:ahLst/>
            <a:cxnLst/>
            <a:rect l="l" t="t" r="r" b="b"/>
            <a:pathLst>
              <a:path w="1789933" h="1789933">
                <a:moveTo>
                  <a:pt x="1789933" y="0"/>
                </a:moveTo>
                <a:lnTo>
                  <a:pt x="0" y="0"/>
                </a:lnTo>
                <a:lnTo>
                  <a:pt x="0" y="1789933"/>
                </a:lnTo>
                <a:lnTo>
                  <a:pt x="1789933" y="1789933"/>
                </a:lnTo>
                <a:lnTo>
                  <a:pt x="1789933" y="0"/>
                </a:lnTo>
              </a:path>
            </a:pathLst>
          </a:cu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2163509" y="1908062"/>
            <a:ext cx="768989" cy="768921"/>
          </a:xfrm>
          <a:custGeom>
            <a:avLst/>
            <a:gdLst/>
            <a:ahLst/>
            <a:cxnLst/>
            <a:rect l="l" t="t" r="r" b="b"/>
            <a:pathLst>
              <a:path w="768989" h="768921">
                <a:moveTo>
                  <a:pt x="0" y="384461"/>
                </a:moveTo>
                <a:cubicBezTo>
                  <a:pt x="-29568" y="183972"/>
                  <a:pt x="162441" y="5052"/>
                  <a:pt x="384495" y="0"/>
                </a:cubicBezTo>
                <a:cubicBezTo>
                  <a:pt x="636708" y="-3983"/>
                  <a:pt x="740075" y="167033"/>
                  <a:pt x="768989" y="384461"/>
                </a:cubicBezTo>
                <a:cubicBezTo>
                  <a:pt x="738668" y="620204"/>
                  <a:pt x="592598" y="764561"/>
                  <a:pt x="384495" y="768921"/>
                </a:cubicBezTo>
                <a:cubicBezTo>
                  <a:pt x="209357" y="782339"/>
                  <a:pt x="-21824" y="573315"/>
                  <a:pt x="0" y="384461"/>
                </a:cubicBezTo>
              </a:path>
              <a:path w="768989" h="768921">
                <a:moveTo>
                  <a:pt x="0" y="384461"/>
                </a:moveTo>
                <a:cubicBezTo>
                  <a:pt x="10028" y="145764"/>
                  <a:pt x="169393" y="-3460"/>
                  <a:pt x="384495" y="0"/>
                </a:cubicBezTo>
                <a:cubicBezTo>
                  <a:pt x="579302" y="-13541"/>
                  <a:pt x="754732" y="140659"/>
                  <a:pt x="768989" y="384461"/>
                </a:cubicBezTo>
                <a:cubicBezTo>
                  <a:pt x="758000" y="557491"/>
                  <a:pt x="576434" y="735042"/>
                  <a:pt x="384495" y="768921"/>
                </a:cubicBezTo>
                <a:cubicBezTo>
                  <a:pt x="145793" y="746430"/>
                  <a:pt x="1807" y="607309"/>
                  <a:pt x="0" y="384461"/>
                </a:cubicBez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3925470" y="3287075"/>
            <a:ext cx="768989" cy="768921"/>
          </a:xfrm>
          <a:custGeom>
            <a:avLst/>
            <a:gdLst/>
            <a:ahLst/>
            <a:cxnLst/>
            <a:rect l="l" t="t" r="r" b="b"/>
            <a:pathLst>
              <a:path w="768989" h="768921">
                <a:moveTo>
                  <a:pt x="0" y="384461"/>
                </a:moveTo>
                <a:cubicBezTo>
                  <a:pt x="2768" y="195583"/>
                  <a:pt x="191125" y="231"/>
                  <a:pt x="384495" y="0"/>
                </a:cubicBezTo>
                <a:cubicBezTo>
                  <a:pt x="604964" y="-3952"/>
                  <a:pt x="767513" y="157075"/>
                  <a:pt x="768989" y="384461"/>
                </a:cubicBezTo>
                <a:cubicBezTo>
                  <a:pt x="772434" y="571716"/>
                  <a:pt x="602910" y="762731"/>
                  <a:pt x="384495" y="768921"/>
                </a:cubicBezTo>
                <a:cubicBezTo>
                  <a:pt x="139241" y="766560"/>
                  <a:pt x="8874" y="594537"/>
                  <a:pt x="0" y="384461"/>
                </a:cubicBezTo>
              </a:path>
              <a:path w="768989" h="768921">
                <a:moveTo>
                  <a:pt x="0" y="384461"/>
                </a:moveTo>
                <a:cubicBezTo>
                  <a:pt x="-23000" y="186048"/>
                  <a:pt x="134611" y="13241"/>
                  <a:pt x="384495" y="0"/>
                </a:cubicBezTo>
                <a:cubicBezTo>
                  <a:pt x="634724" y="-6274"/>
                  <a:pt x="782839" y="172015"/>
                  <a:pt x="768989" y="384461"/>
                </a:cubicBezTo>
                <a:cubicBezTo>
                  <a:pt x="771557" y="566695"/>
                  <a:pt x="585724" y="767845"/>
                  <a:pt x="384495" y="768921"/>
                </a:cubicBezTo>
                <a:cubicBezTo>
                  <a:pt x="184196" y="738341"/>
                  <a:pt x="26907" y="569824"/>
                  <a:pt x="0" y="384461"/>
                </a:cubicBez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527590" y="4892861"/>
            <a:ext cx="1183029" cy="1184180"/>
          </a:xfrm>
          <a:custGeom>
            <a:avLst/>
            <a:gdLst/>
            <a:ahLst/>
            <a:cxnLst/>
            <a:rect l="l" t="t" r="r" b="b"/>
            <a:pathLst>
              <a:path w="1183029" h="1184180">
                <a:moveTo>
                  <a:pt x="45452" y="1016702"/>
                </a:moveTo>
                <a:cubicBezTo>
                  <a:pt x="115144" y="1126985"/>
                  <a:pt x="247478" y="1179740"/>
                  <a:pt x="373719" y="1183849"/>
                </a:cubicBezTo>
                <a:cubicBezTo>
                  <a:pt x="531298" y="1189095"/>
                  <a:pt x="689836" y="1132823"/>
                  <a:pt x="835680" y="1079156"/>
                </a:cubicBezTo>
                <a:cubicBezTo>
                  <a:pt x="917108" y="1049196"/>
                  <a:pt x="997258" y="1015743"/>
                  <a:pt x="1075835" y="978820"/>
                </a:cubicBezTo>
                <a:cubicBezTo>
                  <a:pt x="1115999" y="959932"/>
                  <a:pt x="1201035" y="938037"/>
                  <a:pt x="1179622" y="877963"/>
                </a:cubicBezTo>
                <a:cubicBezTo>
                  <a:pt x="1166975" y="842367"/>
                  <a:pt x="1140026" y="807836"/>
                  <a:pt x="1121180" y="775188"/>
                </a:cubicBezTo>
                <a:cubicBezTo>
                  <a:pt x="1098111" y="735388"/>
                  <a:pt x="1075610" y="695161"/>
                  <a:pt x="1052056" y="655610"/>
                </a:cubicBezTo>
                <a:cubicBezTo>
                  <a:pt x="1020516" y="602819"/>
                  <a:pt x="989923" y="608633"/>
                  <a:pt x="939337" y="634342"/>
                </a:cubicBezTo>
                <a:cubicBezTo>
                  <a:pt x="857791" y="675776"/>
                  <a:pt x="781473" y="726578"/>
                  <a:pt x="702991" y="773317"/>
                </a:cubicBezTo>
                <a:cubicBezTo>
                  <a:pt x="628851" y="817464"/>
                  <a:pt x="544974" y="869485"/>
                  <a:pt x="459134" y="885578"/>
                </a:cubicBezTo>
                <a:cubicBezTo>
                  <a:pt x="421561" y="892647"/>
                  <a:pt x="402798" y="854386"/>
                  <a:pt x="413268" y="822319"/>
                </a:cubicBezTo>
                <a:cubicBezTo>
                  <a:pt x="421797" y="796208"/>
                  <a:pt x="433024" y="771505"/>
                  <a:pt x="446795" y="747763"/>
                </a:cubicBezTo>
                <a:cubicBezTo>
                  <a:pt x="469580" y="708412"/>
                  <a:pt x="498304" y="672958"/>
                  <a:pt x="530139" y="640583"/>
                </a:cubicBezTo>
                <a:cubicBezTo>
                  <a:pt x="603167" y="566216"/>
                  <a:pt x="691599" y="510121"/>
                  <a:pt x="775570" y="449255"/>
                </a:cubicBezTo>
                <a:cubicBezTo>
                  <a:pt x="825163" y="413267"/>
                  <a:pt x="880599" y="384302"/>
                  <a:pt x="849746" y="317313"/>
                </a:cubicBezTo>
                <a:cubicBezTo>
                  <a:pt x="805406" y="221395"/>
                  <a:pt x="754110" y="128046"/>
                  <a:pt x="706446" y="33678"/>
                </a:cubicBezTo>
                <a:cubicBezTo>
                  <a:pt x="704423" y="29557"/>
                  <a:pt x="701749" y="26798"/>
                  <a:pt x="698815" y="24809"/>
                </a:cubicBezTo>
                <a:cubicBezTo>
                  <a:pt x="711450" y="14814"/>
                  <a:pt x="699147" y="-6797"/>
                  <a:pt x="684465" y="2120"/>
                </a:cubicBezTo>
                <a:cubicBezTo>
                  <a:pt x="426766" y="158538"/>
                  <a:pt x="165080" y="361673"/>
                  <a:pt x="45062" y="647723"/>
                </a:cubicBezTo>
                <a:cubicBezTo>
                  <a:pt x="-3656" y="763903"/>
                  <a:pt x="-25542" y="904335"/>
                  <a:pt x="45452" y="1016726"/>
                </a:cubicBezTo>
                <a:lnTo>
                  <a:pt x="45452" y="1016702"/>
                </a:lnTo>
              </a:path>
            </a:pathLst>
          </a:custGeom>
          <a:solidFill>
            <a:srgbClr val="FBD1E6">
              <a:alpha val="34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672130" y="858109"/>
            <a:ext cx="8847743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F474B4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Interactive Activity: Describe a Classmate</a:t>
            </a:r>
            <a:endParaRPr lang="en-US" sz="3200" dirty="0"/>
          </a:p>
        </p:txBody>
      </p:sp>
      <p:sp>
        <p:nvSpPr>
          <p:cNvPr id="15" name="Text 13"/>
          <p:cNvSpPr/>
          <p:nvPr/>
        </p:nvSpPr>
        <p:spPr>
          <a:xfrm>
            <a:off x="8462473" y="3477593"/>
            <a:ext cx="2377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activity aims to enhance your skills in speaking and writing about people.</a:t>
            </a:r>
            <a:endParaRPr lang="en-US" sz="900" dirty="0"/>
          </a:p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It provides an engaging way to practice language and descriptive abilities.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8462473" y="2902843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Objective of the Activity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9525463" y="2109632"/>
            <a:ext cx="251460" cy="365760"/>
          </a:xfrm>
          <a:custGeom>
            <a:avLst/>
            <a:gdLst/>
            <a:ahLst/>
            <a:cxnLst/>
            <a:rect l="l" t="t" r="r" b="b"/>
            <a:pathLst>
              <a:path w="251460" h="365760">
                <a:moveTo>
                  <a:pt x="160019" y="68580"/>
                </a:moveTo>
                <a:lnTo>
                  <a:pt x="160019" y="182880"/>
                </a:lnTo>
                <a:cubicBezTo>
                  <a:pt x="160019" y="201812"/>
                  <a:pt x="144660" y="217170"/>
                  <a:pt x="125730" y="217170"/>
                </a:cubicBezTo>
                <a:cubicBezTo>
                  <a:pt x="106800" y="217170"/>
                  <a:pt x="91441" y="201812"/>
                  <a:pt x="91441" y="182880"/>
                </a:cubicBezTo>
                <a:lnTo>
                  <a:pt x="91441" y="68580"/>
                </a:lnTo>
                <a:cubicBezTo>
                  <a:pt x="91441" y="49648"/>
                  <a:pt x="106800" y="34290"/>
                  <a:pt x="125730" y="34290"/>
                </a:cubicBezTo>
                <a:cubicBezTo>
                  <a:pt x="144660" y="34290"/>
                  <a:pt x="160019" y="49648"/>
                  <a:pt x="160019" y="68580"/>
                </a:cubicBezTo>
                <a:lnTo>
                  <a:pt x="160019" y="68580"/>
                </a:lnTo>
                <a:moveTo>
                  <a:pt x="57149" y="68580"/>
                </a:moveTo>
                <a:lnTo>
                  <a:pt x="57149" y="182880"/>
                </a:lnTo>
                <a:cubicBezTo>
                  <a:pt x="57149" y="220743"/>
                  <a:pt x="87868" y="251460"/>
                  <a:pt x="125730" y="251460"/>
                </a:cubicBezTo>
                <a:cubicBezTo>
                  <a:pt x="163592" y="251460"/>
                  <a:pt x="194311" y="220743"/>
                  <a:pt x="194311" y="182880"/>
                </a:cubicBezTo>
                <a:lnTo>
                  <a:pt x="194311" y="68580"/>
                </a:lnTo>
                <a:cubicBezTo>
                  <a:pt x="194311" y="30717"/>
                  <a:pt x="163592" y="0"/>
                  <a:pt x="125730" y="0"/>
                </a:cubicBezTo>
                <a:cubicBezTo>
                  <a:pt x="87868" y="0"/>
                  <a:pt x="57149" y="30717"/>
                  <a:pt x="57149" y="68580"/>
                </a:cubicBezTo>
                <a:lnTo>
                  <a:pt x="57149" y="68580"/>
                </a:lnTo>
                <a:moveTo>
                  <a:pt x="34289" y="154307"/>
                </a:moveTo>
                <a:cubicBezTo>
                  <a:pt x="34289" y="144804"/>
                  <a:pt x="26645" y="137164"/>
                  <a:pt x="17145" y="137164"/>
                </a:cubicBezTo>
                <a:cubicBezTo>
                  <a:pt x="7644" y="137164"/>
                  <a:pt x="0" y="144808"/>
                  <a:pt x="0" y="154310"/>
                </a:cubicBezTo>
                <a:lnTo>
                  <a:pt x="0" y="182887"/>
                </a:lnTo>
                <a:cubicBezTo>
                  <a:pt x="0" y="246537"/>
                  <a:pt x="47292" y="299115"/>
                  <a:pt x="108585" y="307472"/>
                </a:cubicBezTo>
                <a:lnTo>
                  <a:pt x="108585" y="331477"/>
                </a:lnTo>
                <a:lnTo>
                  <a:pt x="74296" y="331477"/>
                </a:lnTo>
                <a:cubicBezTo>
                  <a:pt x="64796" y="331477"/>
                  <a:pt x="57152" y="339122"/>
                  <a:pt x="57152" y="348624"/>
                </a:cubicBezTo>
                <a:cubicBezTo>
                  <a:pt x="57152" y="358126"/>
                  <a:pt x="64796" y="365771"/>
                  <a:pt x="74296" y="365771"/>
                </a:cubicBezTo>
                <a:lnTo>
                  <a:pt x="125733" y="365771"/>
                </a:lnTo>
                <a:lnTo>
                  <a:pt x="177169" y="365771"/>
                </a:lnTo>
                <a:cubicBezTo>
                  <a:pt x="186669" y="365771"/>
                  <a:pt x="194313" y="358126"/>
                  <a:pt x="194313" y="348628"/>
                </a:cubicBezTo>
                <a:cubicBezTo>
                  <a:pt x="194313" y="339125"/>
                  <a:pt x="186669" y="331484"/>
                  <a:pt x="177169" y="331484"/>
                </a:cubicBezTo>
                <a:lnTo>
                  <a:pt x="142880" y="331484"/>
                </a:lnTo>
                <a:lnTo>
                  <a:pt x="142880" y="307480"/>
                </a:lnTo>
                <a:cubicBezTo>
                  <a:pt x="204173" y="299122"/>
                  <a:pt x="251465" y="246544"/>
                  <a:pt x="251465" y="182894"/>
                </a:cubicBezTo>
                <a:lnTo>
                  <a:pt x="251465" y="154321"/>
                </a:lnTo>
                <a:cubicBezTo>
                  <a:pt x="251465" y="144819"/>
                  <a:pt x="243821" y="137178"/>
                  <a:pt x="234321" y="137178"/>
                </a:cubicBezTo>
                <a:cubicBezTo>
                  <a:pt x="224820" y="137178"/>
                  <a:pt x="217176" y="144822"/>
                  <a:pt x="217176" y="154325"/>
                </a:cubicBezTo>
                <a:lnTo>
                  <a:pt x="217176" y="182902"/>
                </a:lnTo>
                <a:cubicBezTo>
                  <a:pt x="217176" y="233410"/>
                  <a:pt x="176243" y="274342"/>
                  <a:pt x="125735" y="274342"/>
                </a:cubicBezTo>
                <a:cubicBezTo>
                  <a:pt x="75229" y="274342"/>
                  <a:pt x="34294" y="233410"/>
                  <a:pt x="34294" y="182902"/>
                </a:cubicBezTo>
                <a:lnTo>
                  <a:pt x="34289" y="154307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673448" y="5093211"/>
            <a:ext cx="2377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Share your description aloud with the class or write it on the board.</a:t>
            </a:r>
            <a:endParaRPr lang="en-US" sz="900" dirty="0"/>
          </a:p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Alternatively, pair up and describe each other using French vocabulary and grammar.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6673448" y="4518461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Participation Methods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7679288" y="3529285"/>
            <a:ext cx="365760" cy="284480"/>
          </a:xfrm>
          <a:custGeom>
            <a:avLst/>
            <a:gdLst/>
            <a:ahLst/>
            <a:cxnLst/>
            <a:rect l="l" t="t" r="r" b="b"/>
            <a:pathLst>
              <a:path w="365760" h="284480">
                <a:moveTo>
                  <a:pt x="50800" y="35560"/>
                </a:moveTo>
                <a:cubicBezTo>
                  <a:pt x="50800" y="32766"/>
                  <a:pt x="53086" y="30479"/>
                  <a:pt x="55881" y="30479"/>
                </a:cubicBezTo>
                <a:lnTo>
                  <a:pt x="309879" y="30479"/>
                </a:lnTo>
                <a:cubicBezTo>
                  <a:pt x="312674" y="30479"/>
                  <a:pt x="314960" y="32766"/>
                  <a:pt x="314960" y="35560"/>
                </a:cubicBezTo>
                <a:lnTo>
                  <a:pt x="314960" y="233680"/>
                </a:lnTo>
                <a:lnTo>
                  <a:pt x="345439" y="233680"/>
                </a:lnTo>
                <a:lnTo>
                  <a:pt x="345439" y="35560"/>
                </a:lnTo>
                <a:cubicBezTo>
                  <a:pt x="345439" y="15939"/>
                  <a:pt x="329499" y="0"/>
                  <a:pt x="309879" y="0"/>
                </a:cubicBezTo>
                <a:lnTo>
                  <a:pt x="55881" y="0"/>
                </a:lnTo>
                <a:cubicBezTo>
                  <a:pt x="36258" y="0"/>
                  <a:pt x="20322" y="15939"/>
                  <a:pt x="20322" y="35560"/>
                </a:cubicBezTo>
                <a:lnTo>
                  <a:pt x="20322" y="233680"/>
                </a:lnTo>
                <a:lnTo>
                  <a:pt x="50800" y="233680"/>
                </a:lnTo>
                <a:lnTo>
                  <a:pt x="50800" y="35560"/>
                </a:lnTo>
                <a:moveTo>
                  <a:pt x="142240" y="238761"/>
                </a:moveTo>
                <a:lnTo>
                  <a:pt x="142240" y="254001"/>
                </a:lnTo>
                <a:lnTo>
                  <a:pt x="15241" y="254001"/>
                </a:lnTo>
                <a:cubicBezTo>
                  <a:pt x="6796" y="254001"/>
                  <a:pt x="0" y="260794"/>
                  <a:pt x="0" y="269240"/>
                </a:cubicBezTo>
                <a:cubicBezTo>
                  <a:pt x="0" y="277687"/>
                  <a:pt x="6796" y="284480"/>
                  <a:pt x="15241" y="284480"/>
                </a:cubicBezTo>
                <a:lnTo>
                  <a:pt x="142240" y="284480"/>
                </a:lnTo>
                <a:lnTo>
                  <a:pt x="157482" y="284480"/>
                </a:lnTo>
                <a:lnTo>
                  <a:pt x="248922" y="284480"/>
                </a:lnTo>
                <a:lnTo>
                  <a:pt x="264163" y="284480"/>
                </a:lnTo>
                <a:lnTo>
                  <a:pt x="350522" y="284480"/>
                </a:lnTo>
                <a:cubicBezTo>
                  <a:pt x="358968" y="284480"/>
                  <a:pt x="365764" y="277687"/>
                  <a:pt x="365764" y="269240"/>
                </a:cubicBezTo>
                <a:cubicBezTo>
                  <a:pt x="365764" y="260794"/>
                  <a:pt x="358968" y="254001"/>
                  <a:pt x="350522" y="254001"/>
                </a:cubicBezTo>
                <a:lnTo>
                  <a:pt x="264163" y="254001"/>
                </a:lnTo>
                <a:lnTo>
                  <a:pt x="264163" y="238761"/>
                </a:lnTo>
                <a:cubicBezTo>
                  <a:pt x="264163" y="219141"/>
                  <a:pt x="248223" y="203201"/>
                  <a:pt x="228604" y="203201"/>
                </a:cubicBezTo>
                <a:lnTo>
                  <a:pt x="177803" y="203201"/>
                </a:lnTo>
                <a:cubicBezTo>
                  <a:pt x="158180" y="203201"/>
                  <a:pt x="142244" y="219141"/>
                  <a:pt x="142244" y="238761"/>
                </a:cubicBezTo>
                <a:lnTo>
                  <a:pt x="142240" y="238761"/>
                </a:lnTo>
                <a:moveTo>
                  <a:pt x="233680" y="238761"/>
                </a:moveTo>
                <a:lnTo>
                  <a:pt x="233680" y="254001"/>
                </a:lnTo>
                <a:lnTo>
                  <a:pt x="172719" y="254001"/>
                </a:lnTo>
                <a:lnTo>
                  <a:pt x="172719" y="238761"/>
                </a:lnTo>
                <a:cubicBezTo>
                  <a:pt x="172719" y="235968"/>
                  <a:pt x="175005" y="233680"/>
                  <a:pt x="177800" y="233680"/>
                </a:cubicBezTo>
                <a:lnTo>
                  <a:pt x="228600" y="233680"/>
                </a:lnTo>
                <a:cubicBezTo>
                  <a:pt x="231395" y="233680"/>
                  <a:pt x="233681" y="235968"/>
                  <a:pt x="233681" y="238761"/>
                </a:cubicBezTo>
                <a:lnTo>
                  <a:pt x="233680" y="238761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4910878" y="3477593"/>
            <a:ext cx="2377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Include details such as Name, Physical Trait, and Personality Trait.</a:t>
            </a:r>
            <a:endParaRPr lang="en-US" sz="900" dirty="0"/>
          </a:p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Example: '[Classmate's Name] is [physical trait] and [personality trait].'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4910878" y="2902843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Description Prompts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5986780" y="2109642"/>
            <a:ext cx="217169" cy="365760"/>
          </a:xfrm>
          <a:custGeom>
            <a:avLst/>
            <a:gdLst/>
            <a:ahLst/>
            <a:cxnLst/>
            <a:rect l="l" t="t" r="r" b="b"/>
            <a:pathLst>
              <a:path w="217169" h="365760">
                <a:moveTo>
                  <a:pt x="74287" y="34290"/>
                </a:moveTo>
                <a:cubicBezTo>
                  <a:pt x="74287" y="15351"/>
                  <a:pt x="89639" y="0"/>
                  <a:pt x="108578" y="0"/>
                </a:cubicBezTo>
                <a:cubicBezTo>
                  <a:pt x="127515" y="0"/>
                  <a:pt x="142869" y="15351"/>
                  <a:pt x="142869" y="34290"/>
                </a:cubicBezTo>
                <a:cubicBezTo>
                  <a:pt x="142869" y="53229"/>
                  <a:pt x="127517" y="68580"/>
                  <a:pt x="108578" y="68580"/>
                </a:cubicBezTo>
                <a:cubicBezTo>
                  <a:pt x="89641" y="68580"/>
                  <a:pt x="74287" y="53229"/>
                  <a:pt x="74287" y="34290"/>
                </a:cubicBezTo>
                <a:lnTo>
                  <a:pt x="74287" y="34290"/>
                </a:lnTo>
                <a:moveTo>
                  <a:pt x="97146" y="125803"/>
                </a:moveTo>
                <a:lnTo>
                  <a:pt x="97146" y="217170"/>
                </a:lnTo>
                <a:lnTo>
                  <a:pt x="120005" y="217170"/>
                </a:lnTo>
                <a:lnTo>
                  <a:pt x="120005" y="125803"/>
                </a:lnTo>
                <a:cubicBezTo>
                  <a:pt x="119506" y="125803"/>
                  <a:pt x="118935" y="125730"/>
                  <a:pt x="118361" y="125730"/>
                </a:cubicBezTo>
                <a:lnTo>
                  <a:pt x="98716" y="125730"/>
                </a:lnTo>
                <a:cubicBezTo>
                  <a:pt x="98145" y="125730"/>
                  <a:pt x="97646" y="125730"/>
                  <a:pt x="97072" y="125803"/>
                </a:cubicBezTo>
                <a:lnTo>
                  <a:pt x="97146" y="125803"/>
                </a:lnTo>
                <a:moveTo>
                  <a:pt x="97146" y="251460"/>
                </a:moveTo>
                <a:lnTo>
                  <a:pt x="97146" y="348617"/>
                </a:lnTo>
                <a:cubicBezTo>
                  <a:pt x="97146" y="358119"/>
                  <a:pt x="89502" y="365764"/>
                  <a:pt x="80001" y="365764"/>
                </a:cubicBezTo>
                <a:cubicBezTo>
                  <a:pt x="70500" y="365764"/>
                  <a:pt x="62855" y="358119"/>
                  <a:pt x="62855" y="348620"/>
                </a:cubicBezTo>
                <a:lnTo>
                  <a:pt x="62855" y="159738"/>
                </a:lnTo>
                <a:lnTo>
                  <a:pt x="32065" y="214174"/>
                </a:lnTo>
                <a:cubicBezTo>
                  <a:pt x="27422" y="222389"/>
                  <a:pt x="16920" y="225319"/>
                  <a:pt x="8704" y="220674"/>
                </a:cubicBezTo>
                <a:cubicBezTo>
                  <a:pt x="489" y="216029"/>
                  <a:pt x="-2441" y="205528"/>
                  <a:pt x="2204" y="197313"/>
                </a:cubicBezTo>
                <a:lnTo>
                  <a:pt x="44066" y="123374"/>
                </a:lnTo>
                <a:cubicBezTo>
                  <a:pt x="55211" y="103656"/>
                  <a:pt x="76142" y="91444"/>
                  <a:pt x="98786" y="91444"/>
                </a:cubicBezTo>
                <a:lnTo>
                  <a:pt x="118431" y="91444"/>
                </a:lnTo>
                <a:cubicBezTo>
                  <a:pt x="141077" y="91444"/>
                  <a:pt x="162008" y="103660"/>
                  <a:pt x="173151" y="123374"/>
                </a:cubicBezTo>
                <a:lnTo>
                  <a:pt x="214943" y="197313"/>
                </a:lnTo>
                <a:cubicBezTo>
                  <a:pt x="219586" y="205528"/>
                  <a:pt x="216728" y="216029"/>
                  <a:pt x="208443" y="220674"/>
                </a:cubicBezTo>
                <a:cubicBezTo>
                  <a:pt x="200156" y="225319"/>
                  <a:pt x="189728" y="222459"/>
                  <a:pt x="185082" y="214174"/>
                </a:cubicBezTo>
                <a:lnTo>
                  <a:pt x="154292" y="159738"/>
                </a:lnTo>
                <a:lnTo>
                  <a:pt x="154292" y="348620"/>
                </a:lnTo>
                <a:cubicBezTo>
                  <a:pt x="154292" y="358123"/>
                  <a:pt x="146648" y="365767"/>
                  <a:pt x="137147" y="365767"/>
                </a:cubicBezTo>
                <a:cubicBezTo>
                  <a:pt x="127646" y="365767"/>
                  <a:pt x="120001" y="358123"/>
                  <a:pt x="120001" y="348624"/>
                </a:cubicBezTo>
                <a:lnTo>
                  <a:pt x="120001" y="251471"/>
                </a:lnTo>
                <a:lnTo>
                  <a:pt x="97146" y="251460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3120945" y="5199680"/>
            <a:ext cx="2377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Choose a classmate or invent a fictional character.</a:t>
            </a:r>
            <a:endParaRPr lang="en-US" sz="900" dirty="0"/>
          </a:p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Use the provided prompts to create a detailed description.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3120945" y="4639564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Activity Instructions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4127084" y="3543519"/>
            <a:ext cx="365760" cy="256032"/>
          </a:xfrm>
          <a:custGeom>
            <a:avLst/>
            <a:gdLst/>
            <a:ahLst/>
            <a:cxnLst/>
            <a:rect l="l" t="t" r="r" b="b"/>
            <a:pathLst>
              <a:path w="365760" h="256032">
                <a:moveTo>
                  <a:pt x="59436" y="59435"/>
                </a:moveTo>
                <a:cubicBezTo>
                  <a:pt x="59436" y="41759"/>
                  <a:pt x="73766" y="27431"/>
                  <a:pt x="91440" y="27431"/>
                </a:cubicBezTo>
                <a:cubicBezTo>
                  <a:pt x="109114" y="27431"/>
                  <a:pt x="123444" y="41759"/>
                  <a:pt x="123444" y="59435"/>
                </a:cubicBezTo>
                <a:cubicBezTo>
                  <a:pt x="123444" y="77112"/>
                  <a:pt x="109114" y="91439"/>
                  <a:pt x="91440" y="91439"/>
                </a:cubicBezTo>
                <a:cubicBezTo>
                  <a:pt x="73766" y="91439"/>
                  <a:pt x="59436" y="77112"/>
                  <a:pt x="59436" y="59435"/>
                </a:cubicBezTo>
                <a:moveTo>
                  <a:pt x="150876" y="59435"/>
                </a:moveTo>
                <a:cubicBezTo>
                  <a:pt x="150876" y="26609"/>
                  <a:pt x="124267" y="0"/>
                  <a:pt x="91440" y="0"/>
                </a:cubicBezTo>
                <a:cubicBezTo>
                  <a:pt x="58613" y="0"/>
                  <a:pt x="32004" y="26609"/>
                  <a:pt x="32004" y="59435"/>
                </a:cubicBezTo>
                <a:cubicBezTo>
                  <a:pt x="32004" y="92261"/>
                  <a:pt x="58613" y="118870"/>
                  <a:pt x="91440" y="118870"/>
                </a:cubicBezTo>
                <a:cubicBezTo>
                  <a:pt x="124267" y="118870"/>
                  <a:pt x="150876" y="92261"/>
                  <a:pt x="150876" y="59435"/>
                </a:cubicBezTo>
                <a:moveTo>
                  <a:pt x="274320" y="109728"/>
                </a:moveTo>
                <a:cubicBezTo>
                  <a:pt x="304620" y="109728"/>
                  <a:pt x="329184" y="85164"/>
                  <a:pt x="329184" y="54862"/>
                </a:cubicBezTo>
                <a:cubicBezTo>
                  <a:pt x="329184" y="24561"/>
                  <a:pt x="304620" y="-3"/>
                  <a:pt x="274320" y="-3"/>
                </a:cubicBezTo>
                <a:cubicBezTo>
                  <a:pt x="244020" y="-3"/>
                  <a:pt x="219456" y="24561"/>
                  <a:pt x="219456" y="54862"/>
                </a:cubicBezTo>
                <a:cubicBezTo>
                  <a:pt x="219456" y="85164"/>
                  <a:pt x="244020" y="109728"/>
                  <a:pt x="274320" y="109728"/>
                </a:cubicBezTo>
                <a:lnTo>
                  <a:pt x="274320" y="109728"/>
                </a:lnTo>
                <a:moveTo>
                  <a:pt x="73152" y="173736"/>
                </a:moveTo>
                <a:lnTo>
                  <a:pt x="109728" y="173736"/>
                </a:lnTo>
                <a:cubicBezTo>
                  <a:pt x="134987" y="173736"/>
                  <a:pt x="155448" y="194195"/>
                  <a:pt x="155448" y="219455"/>
                </a:cubicBezTo>
                <a:lnTo>
                  <a:pt x="155448" y="228598"/>
                </a:lnTo>
                <a:lnTo>
                  <a:pt x="27432" y="228598"/>
                </a:lnTo>
                <a:lnTo>
                  <a:pt x="27432" y="219455"/>
                </a:lnTo>
                <a:cubicBezTo>
                  <a:pt x="27432" y="194195"/>
                  <a:pt x="47893" y="173736"/>
                  <a:pt x="73152" y="173736"/>
                </a:cubicBezTo>
                <a:lnTo>
                  <a:pt x="73152" y="173736"/>
                </a:lnTo>
                <a:moveTo>
                  <a:pt x="73152" y="146304"/>
                </a:moveTo>
                <a:cubicBezTo>
                  <a:pt x="32746" y="146304"/>
                  <a:pt x="0" y="179051"/>
                  <a:pt x="0" y="219455"/>
                </a:cubicBezTo>
                <a:lnTo>
                  <a:pt x="0" y="228598"/>
                </a:lnTo>
                <a:cubicBezTo>
                  <a:pt x="0" y="243742"/>
                  <a:pt x="12286" y="256029"/>
                  <a:pt x="27432" y="256029"/>
                </a:cubicBezTo>
                <a:lnTo>
                  <a:pt x="155448" y="256029"/>
                </a:lnTo>
                <a:cubicBezTo>
                  <a:pt x="170594" y="256029"/>
                  <a:pt x="182880" y="243742"/>
                  <a:pt x="182880" y="228598"/>
                </a:cubicBezTo>
                <a:lnTo>
                  <a:pt x="182880" y="219455"/>
                </a:lnTo>
                <a:cubicBezTo>
                  <a:pt x="182880" y="179051"/>
                  <a:pt x="150134" y="146304"/>
                  <a:pt x="109728" y="146304"/>
                </a:cubicBezTo>
                <a:lnTo>
                  <a:pt x="73152" y="146304"/>
                </a:lnTo>
                <a:moveTo>
                  <a:pt x="256032" y="256032"/>
                </a:moveTo>
                <a:lnTo>
                  <a:pt x="292608" y="256032"/>
                </a:lnTo>
                <a:cubicBezTo>
                  <a:pt x="333014" y="256032"/>
                  <a:pt x="365760" y="223286"/>
                  <a:pt x="365760" y="182881"/>
                </a:cubicBezTo>
                <a:lnTo>
                  <a:pt x="365760" y="173738"/>
                </a:lnTo>
                <a:cubicBezTo>
                  <a:pt x="365760" y="158594"/>
                  <a:pt x="353474" y="146307"/>
                  <a:pt x="338328" y="146307"/>
                </a:cubicBezTo>
                <a:lnTo>
                  <a:pt x="210312" y="146307"/>
                </a:lnTo>
                <a:cubicBezTo>
                  <a:pt x="197854" y="146307"/>
                  <a:pt x="187280" y="154651"/>
                  <a:pt x="183966" y="166080"/>
                </a:cubicBezTo>
                <a:cubicBezTo>
                  <a:pt x="194767" y="181112"/>
                  <a:pt x="201168" y="199513"/>
                  <a:pt x="201168" y="219458"/>
                </a:cubicBezTo>
                <a:lnTo>
                  <a:pt x="201168" y="228601"/>
                </a:lnTo>
                <a:cubicBezTo>
                  <a:pt x="201168" y="229458"/>
                  <a:pt x="201168" y="230316"/>
                  <a:pt x="201110" y="231171"/>
                </a:cubicBezTo>
                <a:cubicBezTo>
                  <a:pt x="214482" y="246431"/>
                  <a:pt x="234141" y="256032"/>
                  <a:pt x="256032" y="256032"/>
                </a:cubicBezTo>
                <a:lnTo>
                  <a:pt x="256032" y="256032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1390760" y="3477592"/>
            <a:ext cx="2377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Let’s practice describing people!</a:t>
            </a:r>
            <a:endParaRPr lang="en-US" sz="900" dirty="0"/>
          </a:p>
          <a:p>
            <a:pPr algn="ctr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9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activity focuses on using prompts to create descriptions of classmates or fictional characters.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1390760" y="2902843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Introduction to the Activity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2430452" y="2109642"/>
            <a:ext cx="235102" cy="365760"/>
          </a:xfrm>
          <a:custGeom>
            <a:avLst/>
            <a:gdLst/>
            <a:ahLst/>
            <a:cxnLst/>
            <a:rect l="l" t="t" r="r" b="b"/>
            <a:pathLst>
              <a:path w="235102" h="365760">
                <a:moveTo>
                  <a:pt x="39196" y="104446"/>
                </a:moveTo>
                <a:cubicBezTo>
                  <a:pt x="39196" y="68353"/>
                  <a:pt x="68431" y="39118"/>
                  <a:pt x="104524" y="39118"/>
                </a:cubicBezTo>
                <a:lnTo>
                  <a:pt x="130656" y="39118"/>
                </a:lnTo>
                <a:cubicBezTo>
                  <a:pt x="166751" y="39118"/>
                  <a:pt x="195984" y="68353"/>
                  <a:pt x="195984" y="104446"/>
                </a:cubicBezTo>
                <a:lnTo>
                  <a:pt x="195984" y="108203"/>
                </a:lnTo>
                <a:cubicBezTo>
                  <a:pt x="195984" y="127884"/>
                  <a:pt x="186185" y="146256"/>
                  <a:pt x="169770" y="157120"/>
                </a:cubicBezTo>
                <a:lnTo>
                  <a:pt x="127061" y="185620"/>
                </a:lnTo>
                <a:cubicBezTo>
                  <a:pt x="108932" y="197704"/>
                  <a:pt x="97991" y="218121"/>
                  <a:pt x="97991" y="240004"/>
                </a:cubicBezTo>
                <a:lnTo>
                  <a:pt x="97991" y="241639"/>
                </a:lnTo>
                <a:cubicBezTo>
                  <a:pt x="97991" y="252499"/>
                  <a:pt x="106729" y="261237"/>
                  <a:pt x="117589" y="261237"/>
                </a:cubicBezTo>
                <a:cubicBezTo>
                  <a:pt x="128451" y="261237"/>
                  <a:pt x="137187" y="252499"/>
                  <a:pt x="137187" y="241639"/>
                </a:cubicBezTo>
                <a:lnTo>
                  <a:pt x="137187" y="240004"/>
                </a:lnTo>
                <a:cubicBezTo>
                  <a:pt x="137187" y="231266"/>
                  <a:pt x="141515" y="223099"/>
                  <a:pt x="148782" y="218282"/>
                </a:cubicBezTo>
                <a:lnTo>
                  <a:pt x="191491" y="189782"/>
                </a:lnTo>
                <a:cubicBezTo>
                  <a:pt x="218765" y="171571"/>
                  <a:pt x="235098" y="141030"/>
                  <a:pt x="235098" y="108283"/>
                </a:cubicBezTo>
                <a:lnTo>
                  <a:pt x="235098" y="104527"/>
                </a:lnTo>
                <a:cubicBezTo>
                  <a:pt x="235098" y="46792"/>
                  <a:pt x="188305" y="0"/>
                  <a:pt x="130571" y="0"/>
                </a:cubicBezTo>
                <a:lnTo>
                  <a:pt x="104440" y="0"/>
                </a:lnTo>
                <a:cubicBezTo>
                  <a:pt x="46788" y="-80"/>
                  <a:pt x="-4" y="46711"/>
                  <a:pt x="-4" y="104443"/>
                </a:cubicBezTo>
                <a:cubicBezTo>
                  <a:pt x="-4" y="115302"/>
                  <a:pt x="8734" y="124040"/>
                  <a:pt x="19594" y="124040"/>
                </a:cubicBezTo>
                <a:cubicBezTo>
                  <a:pt x="30455" y="124040"/>
                  <a:pt x="39192" y="115302"/>
                  <a:pt x="39192" y="104443"/>
                </a:cubicBezTo>
                <a:lnTo>
                  <a:pt x="39196" y="104446"/>
                </a:lnTo>
                <a:moveTo>
                  <a:pt x="117591" y="365760"/>
                </a:moveTo>
                <a:cubicBezTo>
                  <a:pt x="132024" y="365760"/>
                  <a:pt x="143723" y="354059"/>
                  <a:pt x="143723" y="339630"/>
                </a:cubicBezTo>
                <a:cubicBezTo>
                  <a:pt x="143723" y="325197"/>
                  <a:pt x="132024" y="313500"/>
                  <a:pt x="117591" y="313500"/>
                </a:cubicBezTo>
                <a:cubicBezTo>
                  <a:pt x="103158" y="313500"/>
                  <a:pt x="91459" y="325201"/>
                  <a:pt x="91459" y="339630"/>
                </a:cubicBezTo>
                <a:cubicBezTo>
                  <a:pt x="91459" y="354063"/>
                  <a:pt x="103158" y="365760"/>
                  <a:pt x="117591" y="365760"/>
                </a:cubicBez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7</a:t>
            </a:r>
            <a:endParaRPr lang="en-US" sz="650" dirty="0"/>
          </a:p>
        </p:txBody>
      </p:sp>
      <p:sp>
        <p:nvSpPr>
          <p:cNvPr id="32" name="Text 30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Mastering Descriptions in French: People, Vocabulary, and Grammar</a:t>
            </a:r>
            <a:endParaRPr lang="en-US" sz="650" dirty="0"/>
          </a:p>
        </p:txBody>
      </p:sp>
      <p:sp>
        <p:nvSpPr>
          <p:cNvPr id="33" name="Text 31"/>
          <p:cNvSpPr/>
          <p:nvPr/>
        </p:nvSpPr>
        <p:spPr>
          <a:xfrm>
            <a:off x="10917450" y="559774"/>
            <a:ext cx="920576" cy="963251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0" y="1668857"/>
            <a:ext cx="2560542" cy="2194560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429000" y="1668857"/>
            <a:ext cx="2560542" cy="2194560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172200" y="1668857"/>
            <a:ext cx="2560542" cy="219456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85800" y="4032049"/>
            <a:ext cx="2560542" cy="219456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429000" y="4032049"/>
            <a:ext cx="2560542" cy="2194560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9985829" y="1023169"/>
            <a:ext cx="338292" cy="296480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0445547" y="1080779"/>
            <a:ext cx="255065" cy="236712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0286250" y="633178"/>
            <a:ext cx="318590" cy="295654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0637898" y="362111"/>
            <a:ext cx="195575" cy="181495"/>
          </a:xfrm>
          <a:prstGeom prst="rect">
            <a:avLst/>
          </a:pr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0647762" y="1342106"/>
            <a:ext cx="255334" cy="236956"/>
          </a:xfrm>
          <a:prstGeom prst="rect">
            <a:avLst/>
          </a:pr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0874162" y="995889"/>
            <a:ext cx="321726" cy="298565"/>
          </a:xfrm>
          <a:prstGeom prst="rect">
            <a:avLst/>
          </a:pr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0694931" y="683625"/>
            <a:ext cx="277083" cy="257138"/>
          </a:xfrm>
          <a:prstGeom prst="rect">
            <a:avLst/>
          </a:prstGeom>
          <a:blipFill>
            <a:blip r:embed="rId1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10209373" y="1397664"/>
            <a:ext cx="257177" cy="236196"/>
          </a:xfrm>
          <a:prstGeom prst="rect">
            <a:avLst/>
          </a:prstGeom>
          <a:blipFill>
            <a:blip r:embed="rId1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Practice Exercise: Fill in the Blanks</a:t>
            </a:r>
            <a:endParaRPr lang="en-US" sz="2800" dirty="0"/>
          </a:p>
        </p:txBody>
      </p:sp>
      <p:sp>
        <p:nvSpPr>
          <p:cNvPr id="18" name="Text 16"/>
          <p:cNvSpPr/>
          <p:nvPr/>
        </p:nvSpPr>
        <p:spPr>
          <a:xfrm>
            <a:off x="914400" y="2748366"/>
            <a:ext cx="21031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899"/>
              </a:spcBef>
              <a:buNone/>
            </a:pPr>
            <a:r>
              <a:rPr lang="en-US" sz="974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exercise is designed to enhance vocabulary and descriptive skills.</a:t>
            </a:r>
            <a:endParaRPr lang="en-US" sz="974" dirty="0"/>
          </a:p>
          <a:p>
            <a:pPr algn="l" marL="0" indent="0">
              <a:lnSpc>
                <a:spcPct val="100000"/>
              </a:lnSpc>
              <a:spcBef>
                <a:spcPts val="899"/>
              </a:spcBef>
              <a:buNone/>
            </a:pPr>
            <a:r>
              <a:rPr lang="en-US" sz="974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Participants will complete sentences by filling in blanks with suitable words.</a:t>
            </a:r>
            <a:endParaRPr lang="en-US" sz="974" dirty="0"/>
          </a:p>
        </p:txBody>
      </p:sp>
      <p:sp>
        <p:nvSpPr>
          <p:cNvPr id="19" name="Text 17"/>
          <p:cNvSpPr/>
          <p:nvPr/>
        </p:nvSpPr>
        <p:spPr>
          <a:xfrm>
            <a:off x="914400" y="2281286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Introduction to the Exercise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922973" y="1910214"/>
            <a:ext cx="257175" cy="274320"/>
          </a:xfrm>
          <a:custGeom>
            <a:avLst/>
            <a:gdLst/>
            <a:ahLst/>
            <a:cxnLst/>
            <a:rect l="l" t="t" r="r" b="b"/>
            <a:pathLst>
              <a:path w="257175" h="274320">
                <a:moveTo>
                  <a:pt x="128588" y="25718"/>
                </a:moveTo>
                <a:lnTo>
                  <a:pt x="222886" y="25718"/>
                </a:lnTo>
                <a:cubicBezTo>
                  <a:pt x="227600" y="25718"/>
                  <a:pt x="231458" y="29574"/>
                  <a:pt x="231458" y="34290"/>
                </a:cubicBezTo>
                <a:lnTo>
                  <a:pt x="231458" y="240030"/>
                </a:lnTo>
                <a:cubicBezTo>
                  <a:pt x="231458" y="244746"/>
                  <a:pt x="227600" y="248603"/>
                  <a:pt x="222886" y="248603"/>
                </a:cubicBezTo>
                <a:lnTo>
                  <a:pt x="128587" y="248603"/>
                </a:lnTo>
                <a:lnTo>
                  <a:pt x="128588" y="25718"/>
                </a:lnTo>
                <a:moveTo>
                  <a:pt x="102870" y="25718"/>
                </a:moveTo>
                <a:lnTo>
                  <a:pt x="102870" y="248602"/>
                </a:lnTo>
                <a:lnTo>
                  <a:pt x="68581" y="248602"/>
                </a:lnTo>
                <a:cubicBezTo>
                  <a:pt x="63867" y="248602"/>
                  <a:pt x="60009" y="244746"/>
                  <a:pt x="60009" y="240030"/>
                </a:cubicBezTo>
                <a:lnTo>
                  <a:pt x="60009" y="222885"/>
                </a:lnTo>
                <a:lnTo>
                  <a:pt x="72868" y="222885"/>
                </a:lnTo>
                <a:cubicBezTo>
                  <a:pt x="79994" y="222885"/>
                  <a:pt x="85727" y="217152"/>
                  <a:pt x="85727" y="210028"/>
                </a:cubicBezTo>
                <a:cubicBezTo>
                  <a:pt x="85727" y="202901"/>
                  <a:pt x="79994" y="197170"/>
                  <a:pt x="72868" y="197170"/>
                </a:cubicBezTo>
                <a:lnTo>
                  <a:pt x="60009" y="197170"/>
                </a:lnTo>
                <a:lnTo>
                  <a:pt x="60009" y="150023"/>
                </a:lnTo>
                <a:lnTo>
                  <a:pt x="72868" y="150023"/>
                </a:lnTo>
                <a:cubicBezTo>
                  <a:pt x="79994" y="150023"/>
                  <a:pt x="85727" y="144289"/>
                  <a:pt x="85727" y="137165"/>
                </a:cubicBezTo>
                <a:cubicBezTo>
                  <a:pt x="85727" y="130039"/>
                  <a:pt x="79994" y="124308"/>
                  <a:pt x="72868" y="124308"/>
                </a:cubicBezTo>
                <a:lnTo>
                  <a:pt x="60009" y="124308"/>
                </a:lnTo>
                <a:lnTo>
                  <a:pt x="60009" y="77161"/>
                </a:lnTo>
                <a:lnTo>
                  <a:pt x="72868" y="77161"/>
                </a:lnTo>
                <a:cubicBezTo>
                  <a:pt x="79994" y="77161"/>
                  <a:pt x="85727" y="71427"/>
                  <a:pt x="85727" y="64303"/>
                </a:cubicBezTo>
                <a:cubicBezTo>
                  <a:pt x="85727" y="57176"/>
                  <a:pt x="79994" y="51446"/>
                  <a:pt x="72868" y="51446"/>
                </a:cubicBezTo>
                <a:lnTo>
                  <a:pt x="60009" y="51446"/>
                </a:lnTo>
                <a:lnTo>
                  <a:pt x="60009" y="34301"/>
                </a:lnTo>
                <a:cubicBezTo>
                  <a:pt x="60009" y="29585"/>
                  <a:pt x="63867" y="25728"/>
                  <a:pt x="68581" y="25728"/>
                </a:cubicBezTo>
                <a:lnTo>
                  <a:pt x="102870" y="25718"/>
                </a:lnTo>
                <a:moveTo>
                  <a:pt x="34289" y="222885"/>
                </a:moveTo>
                <a:lnTo>
                  <a:pt x="34289" y="240030"/>
                </a:lnTo>
                <a:cubicBezTo>
                  <a:pt x="34289" y="258944"/>
                  <a:pt x="49666" y="274320"/>
                  <a:pt x="68578" y="274320"/>
                </a:cubicBezTo>
                <a:lnTo>
                  <a:pt x="222883" y="274320"/>
                </a:lnTo>
                <a:cubicBezTo>
                  <a:pt x="241796" y="274320"/>
                  <a:pt x="257172" y="258944"/>
                  <a:pt x="257172" y="240030"/>
                </a:cubicBezTo>
                <a:lnTo>
                  <a:pt x="257172" y="34290"/>
                </a:lnTo>
                <a:cubicBezTo>
                  <a:pt x="257172" y="15376"/>
                  <a:pt x="241796" y="0"/>
                  <a:pt x="222883" y="0"/>
                </a:cubicBezTo>
                <a:lnTo>
                  <a:pt x="68578" y="0"/>
                </a:lnTo>
                <a:cubicBezTo>
                  <a:pt x="49666" y="0"/>
                  <a:pt x="34289" y="15376"/>
                  <a:pt x="34289" y="34290"/>
                </a:cubicBezTo>
                <a:lnTo>
                  <a:pt x="34289" y="51435"/>
                </a:lnTo>
                <a:lnTo>
                  <a:pt x="12859" y="51435"/>
                </a:lnTo>
                <a:cubicBezTo>
                  <a:pt x="5732" y="51435"/>
                  <a:pt x="0" y="57168"/>
                  <a:pt x="0" y="64295"/>
                </a:cubicBezTo>
                <a:cubicBezTo>
                  <a:pt x="0" y="71422"/>
                  <a:pt x="5732" y="77155"/>
                  <a:pt x="12859" y="77155"/>
                </a:cubicBezTo>
                <a:lnTo>
                  <a:pt x="34289" y="77155"/>
                </a:lnTo>
                <a:lnTo>
                  <a:pt x="34289" y="124305"/>
                </a:lnTo>
                <a:lnTo>
                  <a:pt x="12859" y="124305"/>
                </a:lnTo>
                <a:cubicBezTo>
                  <a:pt x="5732" y="124305"/>
                  <a:pt x="0" y="130039"/>
                  <a:pt x="0" y="137165"/>
                </a:cubicBezTo>
                <a:cubicBezTo>
                  <a:pt x="0" y="144292"/>
                  <a:pt x="5732" y="150025"/>
                  <a:pt x="12859" y="150025"/>
                </a:cubicBezTo>
                <a:lnTo>
                  <a:pt x="34289" y="150025"/>
                </a:lnTo>
                <a:lnTo>
                  <a:pt x="34289" y="197176"/>
                </a:lnTo>
                <a:lnTo>
                  <a:pt x="12859" y="197176"/>
                </a:lnTo>
                <a:cubicBezTo>
                  <a:pt x="5732" y="197176"/>
                  <a:pt x="0" y="202909"/>
                  <a:pt x="0" y="210036"/>
                </a:cubicBezTo>
                <a:cubicBezTo>
                  <a:pt x="0" y="217162"/>
                  <a:pt x="5732" y="222896"/>
                  <a:pt x="12859" y="222896"/>
                </a:cubicBezTo>
                <a:lnTo>
                  <a:pt x="34289" y="222885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3657600" y="2748366"/>
            <a:ext cx="21031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864"/>
              </a:spcBef>
              <a:buNone/>
            </a:pPr>
            <a:r>
              <a:rPr lang="en-US" sz="936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Participants are provided with sentences containing blanks.</a:t>
            </a:r>
            <a:endParaRPr lang="en-US" sz="936" dirty="0"/>
          </a:p>
          <a:p>
            <a:pPr algn="l" marL="0" indent="0">
              <a:lnSpc>
                <a:spcPct val="100000"/>
              </a:lnSpc>
              <a:spcBef>
                <a:spcPts val="864"/>
              </a:spcBef>
              <a:buNone/>
            </a:pPr>
            <a:r>
              <a:rPr lang="en-US" sz="936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They are encouraged to use adjectives and vocabulary to complete these sentences.</a:t>
            </a:r>
            <a:endParaRPr lang="en-US" sz="936" dirty="0"/>
          </a:p>
        </p:txBody>
      </p:sp>
      <p:sp>
        <p:nvSpPr>
          <p:cNvPr id="22" name="Text 20"/>
          <p:cNvSpPr/>
          <p:nvPr/>
        </p:nvSpPr>
        <p:spPr>
          <a:xfrm>
            <a:off x="3657600" y="2281286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Sentence Completion Task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3657600" y="1910227"/>
            <a:ext cx="274320" cy="274293"/>
          </a:xfrm>
          <a:custGeom>
            <a:avLst/>
            <a:gdLst/>
            <a:ahLst/>
            <a:cxnLst/>
            <a:rect l="l" t="t" r="r" b="b"/>
            <a:pathLst>
              <a:path w="274320" h="274293">
                <a:moveTo>
                  <a:pt x="181474" y="59264"/>
                </a:moveTo>
                <a:lnTo>
                  <a:pt x="122015" y="118722"/>
                </a:lnTo>
                <a:lnTo>
                  <a:pt x="155550" y="152260"/>
                </a:lnTo>
                <a:lnTo>
                  <a:pt x="241418" y="66340"/>
                </a:lnTo>
                <a:cubicBezTo>
                  <a:pt x="250652" y="57105"/>
                  <a:pt x="250652" y="42093"/>
                  <a:pt x="241418" y="32803"/>
                </a:cubicBezTo>
                <a:cubicBezTo>
                  <a:pt x="232184" y="23515"/>
                  <a:pt x="217171" y="23567"/>
                  <a:pt x="207882" y="32803"/>
                </a:cubicBezTo>
                <a:lnTo>
                  <a:pt x="199782" y="40903"/>
                </a:lnTo>
                <a:lnTo>
                  <a:pt x="181474" y="59264"/>
                </a:lnTo>
                <a:moveTo>
                  <a:pt x="103707" y="137029"/>
                </a:moveTo>
                <a:lnTo>
                  <a:pt x="72113" y="168622"/>
                </a:lnTo>
                <a:cubicBezTo>
                  <a:pt x="51161" y="189575"/>
                  <a:pt x="36471" y="215874"/>
                  <a:pt x="29665" y="244607"/>
                </a:cubicBezTo>
                <a:cubicBezTo>
                  <a:pt x="58394" y="237749"/>
                  <a:pt x="84696" y="223058"/>
                  <a:pt x="105649" y="202160"/>
                </a:cubicBezTo>
                <a:lnTo>
                  <a:pt x="137242" y="170567"/>
                </a:lnTo>
                <a:lnTo>
                  <a:pt x="103707" y="137029"/>
                </a:lnTo>
                <a:moveTo>
                  <a:pt x="125526" y="10552"/>
                </a:moveTo>
                <a:cubicBezTo>
                  <a:pt x="140594" y="614"/>
                  <a:pt x="161114" y="2236"/>
                  <a:pt x="174399" y="15520"/>
                </a:cubicBezTo>
                <a:lnTo>
                  <a:pt x="174399" y="15520"/>
                </a:lnTo>
                <a:lnTo>
                  <a:pt x="181474" y="22648"/>
                </a:lnTo>
                <a:lnTo>
                  <a:pt x="189574" y="14549"/>
                </a:lnTo>
                <a:lnTo>
                  <a:pt x="189574" y="14549"/>
                </a:lnTo>
                <a:cubicBezTo>
                  <a:pt x="208960" y="-4839"/>
                  <a:pt x="240392" y="-4839"/>
                  <a:pt x="259778" y="14494"/>
                </a:cubicBezTo>
                <a:cubicBezTo>
                  <a:pt x="279165" y="33881"/>
                  <a:pt x="279165" y="65312"/>
                  <a:pt x="259778" y="84644"/>
                </a:cubicBezTo>
                <a:lnTo>
                  <a:pt x="123957" y="220518"/>
                </a:lnTo>
                <a:cubicBezTo>
                  <a:pt x="98034" y="246439"/>
                  <a:pt x="64984" y="264153"/>
                  <a:pt x="29018" y="271336"/>
                </a:cubicBezTo>
                <a:lnTo>
                  <a:pt x="15515" y="274035"/>
                </a:lnTo>
                <a:cubicBezTo>
                  <a:pt x="11250" y="274900"/>
                  <a:pt x="6874" y="273550"/>
                  <a:pt x="3796" y="270472"/>
                </a:cubicBezTo>
                <a:cubicBezTo>
                  <a:pt x="719" y="267395"/>
                  <a:pt x="-579" y="263020"/>
                  <a:pt x="233" y="258755"/>
                </a:cubicBezTo>
                <a:lnTo>
                  <a:pt x="2932" y="245254"/>
                </a:lnTo>
                <a:cubicBezTo>
                  <a:pt x="10114" y="209288"/>
                  <a:pt x="27827" y="176236"/>
                  <a:pt x="53750" y="150315"/>
                </a:cubicBezTo>
                <a:lnTo>
                  <a:pt x="96953" y="107111"/>
                </a:lnTo>
                <a:lnTo>
                  <a:pt x="107484" y="96581"/>
                </a:lnTo>
                <a:lnTo>
                  <a:pt x="144800" y="59264"/>
                </a:lnTo>
                <a:lnTo>
                  <a:pt x="148149" y="55915"/>
                </a:lnTo>
                <a:lnTo>
                  <a:pt x="153981" y="50135"/>
                </a:lnTo>
                <a:lnTo>
                  <a:pt x="163163" y="40955"/>
                </a:lnTo>
                <a:lnTo>
                  <a:pt x="156088" y="33881"/>
                </a:lnTo>
                <a:lnTo>
                  <a:pt x="156088" y="33881"/>
                </a:lnTo>
                <a:cubicBezTo>
                  <a:pt x="151010" y="28803"/>
                  <a:pt x="142803" y="28858"/>
                  <a:pt x="137780" y="33881"/>
                </a:cubicBezTo>
                <a:lnTo>
                  <a:pt x="91283" y="80379"/>
                </a:lnTo>
                <a:cubicBezTo>
                  <a:pt x="89069" y="82592"/>
                  <a:pt x="86260" y="83835"/>
                  <a:pt x="83344" y="84106"/>
                </a:cubicBezTo>
                <a:cubicBezTo>
                  <a:pt x="79619" y="84485"/>
                  <a:pt x="75784" y="83188"/>
                  <a:pt x="72922" y="80379"/>
                </a:cubicBezTo>
                <a:cubicBezTo>
                  <a:pt x="67845" y="75302"/>
                  <a:pt x="67845" y="67095"/>
                  <a:pt x="72922" y="62072"/>
                </a:cubicBezTo>
                <a:lnTo>
                  <a:pt x="119420" y="15574"/>
                </a:lnTo>
                <a:cubicBezTo>
                  <a:pt x="121310" y="13684"/>
                  <a:pt x="123362" y="12011"/>
                  <a:pt x="125523" y="10607"/>
                </a:cubicBezTo>
                <a:lnTo>
                  <a:pt x="125526" y="10552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6400800" y="2748366"/>
            <a:ext cx="21031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41"/>
              </a:spcBef>
              <a:buNone/>
            </a:pPr>
            <a:r>
              <a:rPr lang="en-US" sz="1127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 sentences can be tailored to fit the specific lesson or context.</a:t>
            </a:r>
            <a:endParaRPr lang="en-US" sz="1127" dirty="0"/>
          </a:p>
          <a:p>
            <a:pPr algn="l" marL="0" indent="0">
              <a:lnSpc>
                <a:spcPct val="100000"/>
              </a:lnSpc>
              <a:spcBef>
                <a:spcPts val="1041"/>
              </a:spcBef>
              <a:buNone/>
            </a:pPr>
            <a:r>
              <a:rPr lang="en-US" sz="1127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allows for a more engaging and relevant learning experience.</a:t>
            </a:r>
            <a:endParaRPr lang="en-US" sz="1127" dirty="0"/>
          </a:p>
        </p:txBody>
      </p:sp>
      <p:sp>
        <p:nvSpPr>
          <p:cNvPr id="25" name="Text 23"/>
          <p:cNvSpPr/>
          <p:nvPr/>
        </p:nvSpPr>
        <p:spPr>
          <a:xfrm>
            <a:off x="6400800" y="2281286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Customization and Personalization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6400810" y="1910214"/>
            <a:ext cx="274300" cy="274320"/>
          </a:xfrm>
          <a:custGeom>
            <a:avLst/>
            <a:gdLst/>
            <a:ahLst/>
            <a:cxnLst/>
            <a:rect l="l" t="t" r="r" b="b"/>
            <a:pathLst>
              <a:path w="274300" h="274320">
                <a:moveTo>
                  <a:pt x="19519" y="193264"/>
                </a:moveTo>
                <a:lnTo>
                  <a:pt x="7184" y="235150"/>
                </a:lnTo>
                <a:lnTo>
                  <a:pt x="535" y="257784"/>
                </a:lnTo>
                <a:cubicBezTo>
                  <a:pt x="-806" y="262343"/>
                  <a:pt x="428" y="267223"/>
                  <a:pt x="3752" y="270548"/>
                </a:cubicBezTo>
                <a:cubicBezTo>
                  <a:pt x="7077" y="273873"/>
                  <a:pt x="11959" y="275107"/>
                  <a:pt x="16464" y="273821"/>
                </a:cubicBezTo>
                <a:lnTo>
                  <a:pt x="39151" y="267116"/>
                </a:lnTo>
                <a:lnTo>
                  <a:pt x="81037" y="254780"/>
                </a:lnTo>
                <a:cubicBezTo>
                  <a:pt x="86613" y="253170"/>
                  <a:pt x="91817" y="250490"/>
                  <a:pt x="96376" y="247003"/>
                </a:cubicBezTo>
                <a:lnTo>
                  <a:pt x="96537" y="247110"/>
                </a:lnTo>
                <a:lnTo>
                  <a:pt x="96806" y="246682"/>
                </a:lnTo>
                <a:cubicBezTo>
                  <a:pt x="97558" y="246092"/>
                  <a:pt x="98254" y="245503"/>
                  <a:pt x="98951" y="244913"/>
                </a:cubicBezTo>
                <a:cubicBezTo>
                  <a:pt x="99703" y="244268"/>
                  <a:pt x="100400" y="243571"/>
                  <a:pt x="101096" y="242875"/>
                </a:cubicBezTo>
                <a:lnTo>
                  <a:pt x="264245" y="79778"/>
                </a:lnTo>
                <a:cubicBezTo>
                  <a:pt x="275990" y="68031"/>
                  <a:pt x="277438" y="49959"/>
                  <a:pt x="268642" y="36602"/>
                </a:cubicBezTo>
                <a:cubicBezTo>
                  <a:pt x="267407" y="34726"/>
                  <a:pt x="265907" y="32902"/>
                  <a:pt x="264245" y="31240"/>
                </a:cubicBezTo>
                <a:lnTo>
                  <a:pt x="243113" y="10054"/>
                </a:lnTo>
                <a:cubicBezTo>
                  <a:pt x="229705" y="-3355"/>
                  <a:pt x="207983" y="-3355"/>
                  <a:pt x="194575" y="10054"/>
                </a:cubicBezTo>
                <a:lnTo>
                  <a:pt x="31427" y="173203"/>
                </a:lnTo>
                <a:cubicBezTo>
                  <a:pt x="30085" y="174544"/>
                  <a:pt x="28799" y="175993"/>
                  <a:pt x="27619" y="177493"/>
                </a:cubicBezTo>
                <a:lnTo>
                  <a:pt x="27191" y="177762"/>
                </a:lnTo>
                <a:lnTo>
                  <a:pt x="27298" y="177924"/>
                </a:lnTo>
                <a:cubicBezTo>
                  <a:pt x="23812" y="182483"/>
                  <a:pt x="21184" y="187684"/>
                  <a:pt x="19522" y="193264"/>
                </a:cubicBezTo>
                <a:lnTo>
                  <a:pt x="19519" y="193264"/>
                </a:lnTo>
                <a:moveTo>
                  <a:pt x="205407" y="102143"/>
                </a:moveTo>
                <a:lnTo>
                  <a:pt x="105866" y="201686"/>
                </a:lnTo>
                <a:lnTo>
                  <a:pt x="79265" y="195036"/>
                </a:lnTo>
                <a:lnTo>
                  <a:pt x="72616" y="168435"/>
                </a:lnTo>
                <a:lnTo>
                  <a:pt x="172156" y="68893"/>
                </a:lnTo>
                <a:lnTo>
                  <a:pt x="205407" y="102143"/>
                </a:lnTo>
                <a:moveTo>
                  <a:pt x="52018" y="192191"/>
                </a:moveTo>
                <a:lnTo>
                  <a:pt x="56149" y="208818"/>
                </a:lnTo>
                <a:cubicBezTo>
                  <a:pt x="57277" y="213429"/>
                  <a:pt x="60922" y="217023"/>
                  <a:pt x="65536" y="218202"/>
                </a:cubicBezTo>
                <a:lnTo>
                  <a:pt x="82161" y="222331"/>
                </a:lnTo>
                <a:lnTo>
                  <a:pt x="78192" y="228339"/>
                </a:lnTo>
                <a:cubicBezTo>
                  <a:pt x="76799" y="229090"/>
                  <a:pt x="75350" y="229732"/>
                  <a:pt x="73847" y="230163"/>
                </a:cubicBezTo>
                <a:lnTo>
                  <a:pt x="61298" y="233863"/>
                </a:lnTo>
                <a:lnTo>
                  <a:pt x="31854" y="242444"/>
                </a:lnTo>
                <a:lnTo>
                  <a:pt x="40489" y="213053"/>
                </a:lnTo>
                <a:lnTo>
                  <a:pt x="44190" y="200503"/>
                </a:lnTo>
                <a:cubicBezTo>
                  <a:pt x="44618" y="199003"/>
                  <a:pt x="45262" y="197499"/>
                  <a:pt x="46014" y="196158"/>
                </a:cubicBezTo>
                <a:lnTo>
                  <a:pt x="52018" y="192191"/>
                </a:lnTo>
                <a:moveTo>
                  <a:pt x="169098" y="116997"/>
                </a:moveTo>
                <a:cubicBezTo>
                  <a:pt x="172423" y="113673"/>
                  <a:pt x="172423" y="108203"/>
                  <a:pt x="169098" y="104875"/>
                </a:cubicBezTo>
                <a:cubicBezTo>
                  <a:pt x="165773" y="101551"/>
                  <a:pt x="160301" y="101551"/>
                  <a:pt x="156977" y="104875"/>
                </a:cubicBezTo>
                <a:lnTo>
                  <a:pt x="105491" y="156362"/>
                </a:lnTo>
                <a:cubicBezTo>
                  <a:pt x="102166" y="159687"/>
                  <a:pt x="102166" y="165157"/>
                  <a:pt x="105491" y="168485"/>
                </a:cubicBezTo>
                <a:cubicBezTo>
                  <a:pt x="108815" y="171809"/>
                  <a:pt x="114287" y="171809"/>
                  <a:pt x="117612" y="168485"/>
                </a:cubicBezTo>
                <a:lnTo>
                  <a:pt x="169098" y="116997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914400" y="5111558"/>
            <a:ext cx="21031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878"/>
              </a:spcBef>
              <a:buNone/>
            </a:pPr>
            <a:r>
              <a:rPr lang="en-US" sz="95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Participants are instructed to practice saying the completed sentences aloud.</a:t>
            </a:r>
            <a:endParaRPr lang="en-US" sz="951" dirty="0"/>
          </a:p>
          <a:p>
            <a:pPr algn="l" marL="0" indent="0">
              <a:lnSpc>
                <a:spcPct val="100000"/>
              </a:lnSpc>
              <a:spcBef>
                <a:spcPts val="878"/>
              </a:spcBef>
              <a:buNone/>
            </a:pPr>
            <a:r>
              <a:rPr lang="en-US" sz="951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helps improve pronunciation and fluency in French.</a:t>
            </a:r>
            <a:endParaRPr lang="en-US" sz="951" dirty="0"/>
          </a:p>
        </p:txBody>
      </p:sp>
      <p:sp>
        <p:nvSpPr>
          <p:cNvPr id="28" name="Text 26"/>
          <p:cNvSpPr/>
          <p:nvPr/>
        </p:nvSpPr>
        <p:spPr>
          <a:xfrm>
            <a:off x="914400" y="4644478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Speaking Practice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957263" y="4273406"/>
            <a:ext cx="188595" cy="274320"/>
          </a:xfrm>
          <a:custGeom>
            <a:avLst/>
            <a:gdLst/>
            <a:ahLst/>
            <a:cxnLst/>
            <a:rect l="l" t="t" r="r" b="b"/>
            <a:pathLst>
              <a:path w="188595" h="274320">
                <a:moveTo>
                  <a:pt x="120014" y="51435"/>
                </a:moveTo>
                <a:lnTo>
                  <a:pt x="120014" y="137160"/>
                </a:lnTo>
                <a:cubicBezTo>
                  <a:pt x="120014" y="151359"/>
                  <a:pt x="108495" y="162878"/>
                  <a:pt x="94298" y="162878"/>
                </a:cubicBezTo>
                <a:cubicBezTo>
                  <a:pt x="80100" y="162878"/>
                  <a:pt x="68581" y="151359"/>
                  <a:pt x="68581" y="137160"/>
                </a:cubicBezTo>
                <a:lnTo>
                  <a:pt x="68581" y="51435"/>
                </a:lnTo>
                <a:cubicBezTo>
                  <a:pt x="68581" y="37236"/>
                  <a:pt x="80100" y="25718"/>
                  <a:pt x="94298" y="25718"/>
                </a:cubicBezTo>
                <a:cubicBezTo>
                  <a:pt x="108495" y="25718"/>
                  <a:pt x="120014" y="37236"/>
                  <a:pt x="120014" y="51435"/>
                </a:cubicBezTo>
                <a:lnTo>
                  <a:pt x="120014" y="51435"/>
                </a:lnTo>
                <a:moveTo>
                  <a:pt x="42862" y="51435"/>
                </a:moveTo>
                <a:lnTo>
                  <a:pt x="42862" y="137160"/>
                </a:lnTo>
                <a:cubicBezTo>
                  <a:pt x="42862" y="165558"/>
                  <a:pt x="65901" y="188595"/>
                  <a:pt x="94298" y="188595"/>
                </a:cubicBezTo>
                <a:cubicBezTo>
                  <a:pt x="122694" y="188595"/>
                  <a:pt x="145733" y="165558"/>
                  <a:pt x="145733" y="137160"/>
                </a:cubicBezTo>
                <a:lnTo>
                  <a:pt x="145733" y="51435"/>
                </a:lnTo>
                <a:cubicBezTo>
                  <a:pt x="145733" y="23037"/>
                  <a:pt x="122694" y="0"/>
                  <a:pt x="94298" y="0"/>
                </a:cubicBezTo>
                <a:cubicBezTo>
                  <a:pt x="65901" y="0"/>
                  <a:pt x="42862" y="23037"/>
                  <a:pt x="42862" y="51435"/>
                </a:cubicBezTo>
                <a:moveTo>
                  <a:pt x="25717" y="115730"/>
                </a:moveTo>
                <a:cubicBezTo>
                  <a:pt x="25717" y="108603"/>
                  <a:pt x="19984" y="102873"/>
                  <a:pt x="12858" y="102873"/>
                </a:cubicBezTo>
                <a:cubicBezTo>
                  <a:pt x="5733" y="102873"/>
                  <a:pt x="0" y="108606"/>
                  <a:pt x="0" y="115733"/>
                </a:cubicBezTo>
                <a:lnTo>
                  <a:pt x="0" y="137165"/>
                </a:lnTo>
                <a:cubicBezTo>
                  <a:pt x="0" y="184903"/>
                  <a:pt x="35469" y="224336"/>
                  <a:pt x="81439" y="230604"/>
                </a:cubicBezTo>
                <a:lnTo>
                  <a:pt x="81439" y="248608"/>
                </a:lnTo>
                <a:lnTo>
                  <a:pt x="55722" y="248608"/>
                </a:lnTo>
                <a:cubicBezTo>
                  <a:pt x="48597" y="248608"/>
                  <a:pt x="42864" y="254341"/>
                  <a:pt x="42864" y="261468"/>
                </a:cubicBezTo>
                <a:cubicBezTo>
                  <a:pt x="42864" y="268595"/>
                  <a:pt x="48597" y="274328"/>
                  <a:pt x="55722" y="274328"/>
                </a:cubicBezTo>
                <a:lnTo>
                  <a:pt x="94300" y="274328"/>
                </a:lnTo>
                <a:lnTo>
                  <a:pt x="132877" y="274328"/>
                </a:lnTo>
                <a:cubicBezTo>
                  <a:pt x="140002" y="274328"/>
                  <a:pt x="145735" y="268595"/>
                  <a:pt x="145735" y="261471"/>
                </a:cubicBezTo>
                <a:cubicBezTo>
                  <a:pt x="145735" y="254344"/>
                  <a:pt x="140002" y="248613"/>
                  <a:pt x="132877" y="248613"/>
                </a:cubicBezTo>
                <a:lnTo>
                  <a:pt x="107160" y="248613"/>
                </a:lnTo>
                <a:lnTo>
                  <a:pt x="107160" y="230610"/>
                </a:lnTo>
                <a:cubicBezTo>
                  <a:pt x="153130" y="224341"/>
                  <a:pt x="188599" y="184908"/>
                  <a:pt x="188599" y="137171"/>
                </a:cubicBezTo>
                <a:lnTo>
                  <a:pt x="188599" y="115741"/>
                </a:lnTo>
                <a:cubicBezTo>
                  <a:pt x="188599" y="108614"/>
                  <a:pt x="182866" y="102883"/>
                  <a:pt x="175741" y="102883"/>
                </a:cubicBezTo>
                <a:cubicBezTo>
                  <a:pt x="168615" y="102883"/>
                  <a:pt x="162882" y="108617"/>
                  <a:pt x="162882" y="115743"/>
                </a:cubicBezTo>
                <a:lnTo>
                  <a:pt x="162882" y="137176"/>
                </a:lnTo>
                <a:cubicBezTo>
                  <a:pt x="162882" y="175057"/>
                  <a:pt x="132183" y="205756"/>
                  <a:pt x="94302" y="205756"/>
                </a:cubicBezTo>
                <a:cubicBezTo>
                  <a:pt x="56422" y="205756"/>
                  <a:pt x="25721" y="175057"/>
                  <a:pt x="25721" y="137176"/>
                </a:cubicBezTo>
                <a:lnTo>
                  <a:pt x="25717" y="115730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3657600" y="5111558"/>
            <a:ext cx="21031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899"/>
              </a:spcBef>
              <a:buNone/>
            </a:pPr>
            <a:r>
              <a:rPr lang="en-US" sz="974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Participants are encouraged to create their own fill-in-the-blank sentences.</a:t>
            </a:r>
            <a:endParaRPr lang="en-US" sz="974" dirty="0"/>
          </a:p>
          <a:p>
            <a:pPr algn="l" marL="0" indent="0">
              <a:lnSpc>
                <a:spcPct val="100000"/>
              </a:lnSpc>
              <a:spcBef>
                <a:spcPts val="899"/>
              </a:spcBef>
              <a:buNone/>
            </a:pPr>
            <a:r>
              <a:rPr lang="en-US" sz="974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These can be shared with classmates for additional practice and interaction.</a:t>
            </a:r>
            <a:endParaRPr lang="en-US" sz="974" dirty="0"/>
          </a:p>
        </p:txBody>
      </p:sp>
      <p:sp>
        <p:nvSpPr>
          <p:cNvPr id="31" name="Text 29"/>
          <p:cNvSpPr/>
          <p:nvPr/>
        </p:nvSpPr>
        <p:spPr>
          <a:xfrm>
            <a:off x="3657600" y="4644478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Creative Sentence Writing</a:t>
            </a:r>
            <a:endParaRPr lang="en-US" sz="1300" dirty="0"/>
          </a:p>
        </p:txBody>
      </p:sp>
      <p:sp>
        <p:nvSpPr>
          <p:cNvPr id="32" name="Text 30"/>
          <p:cNvSpPr/>
          <p:nvPr/>
        </p:nvSpPr>
        <p:spPr>
          <a:xfrm>
            <a:off x="3657610" y="4273406"/>
            <a:ext cx="274300" cy="274320"/>
          </a:xfrm>
          <a:custGeom>
            <a:avLst/>
            <a:gdLst/>
            <a:ahLst/>
            <a:cxnLst/>
            <a:rect l="l" t="t" r="r" b="b"/>
            <a:pathLst>
              <a:path w="274300" h="274320">
                <a:moveTo>
                  <a:pt x="19519" y="193264"/>
                </a:moveTo>
                <a:lnTo>
                  <a:pt x="7184" y="235150"/>
                </a:lnTo>
                <a:lnTo>
                  <a:pt x="535" y="257784"/>
                </a:lnTo>
                <a:cubicBezTo>
                  <a:pt x="-806" y="262343"/>
                  <a:pt x="428" y="267223"/>
                  <a:pt x="3752" y="270548"/>
                </a:cubicBezTo>
                <a:cubicBezTo>
                  <a:pt x="7077" y="273873"/>
                  <a:pt x="11959" y="275107"/>
                  <a:pt x="16464" y="273821"/>
                </a:cubicBezTo>
                <a:lnTo>
                  <a:pt x="39151" y="267116"/>
                </a:lnTo>
                <a:lnTo>
                  <a:pt x="81037" y="254780"/>
                </a:lnTo>
                <a:cubicBezTo>
                  <a:pt x="87686" y="252849"/>
                  <a:pt x="93748" y="249469"/>
                  <a:pt x="98949" y="244913"/>
                </a:cubicBezTo>
                <a:cubicBezTo>
                  <a:pt x="99700" y="244268"/>
                  <a:pt x="100397" y="243571"/>
                  <a:pt x="101094" y="242875"/>
                </a:cubicBezTo>
                <a:lnTo>
                  <a:pt x="264242" y="79778"/>
                </a:lnTo>
                <a:cubicBezTo>
                  <a:pt x="275988" y="68031"/>
                  <a:pt x="277436" y="49959"/>
                  <a:pt x="268639" y="36602"/>
                </a:cubicBezTo>
                <a:cubicBezTo>
                  <a:pt x="267405" y="34726"/>
                  <a:pt x="265904" y="32902"/>
                  <a:pt x="264242" y="31240"/>
                </a:cubicBezTo>
                <a:lnTo>
                  <a:pt x="243110" y="10054"/>
                </a:lnTo>
                <a:cubicBezTo>
                  <a:pt x="229702" y="-3355"/>
                  <a:pt x="207980" y="-3355"/>
                  <a:pt x="194572" y="10054"/>
                </a:cubicBezTo>
                <a:lnTo>
                  <a:pt x="31424" y="173203"/>
                </a:lnTo>
                <a:cubicBezTo>
                  <a:pt x="25848" y="178780"/>
                  <a:pt x="21771" y="185698"/>
                  <a:pt x="19517" y="193261"/>
                </a:cubicBezTo>
                <a:lnTo>
                  <a:pt x="19519" y="193264"/>
                </a:lnTo>
                <a:moveTo>
                  <a:pt x="44190" y="200503"/>
                </a:moveTo>
                <a:cubicBezTo>
                  <a:pt x="45100" y="197499"/>
                  <a:pt x="46604" y="194710"/>
                  <a:pt x="48694" y="192350"/>
                </a:cubicBezTo>
                <a:cubicBezTo>
                  <a:pt x="49015" y="192029"/>
                  <a:pt x="49284" y="191706"/>
                  <a:pt x="49604" y="191385"/>
                </a:cubicBezTo>
                <a:lnTo>
                  <a:pt x="172154" y="68890"/>
                </a:lnTo>
                <a:lnTo>
                  <a:pt x="205404" y="102143"/>
                </a:lnTo>
                <a:lnTo>
                  <a:pt x="82907" y="224693"/>
                </a:lnTo>
                <a:cubicBezTo>
                  <a:pt x="80387" y="227214"/>
                  <a:pt x="77221" y="229090"/>
                  <a:pt x="73790" y="230111"/>
                </a:cubicBezTo>
                <a:lnTo>
                  <a:pt x="61240" y="233811"/>
                </a:lnTo>
                <a:lnTo>
                  <a:pt x="31849" y="242447"/>
                </a:lnTo>
                <a:lnTo>
                  <a:pt x="40484" y="213056"/>
                </a:lnTo>
                <a:lnTo>
                  <a:pt x="44190" y="200503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3" name="Text 31"/>
          <p:cNvSpPr/>
          <p:nvPr/>
        </p:nvSpPr>
        <p:spPr>
          <a:xfrm>
            <a:off x="9322166" y="6080125"/>
            <a:ext cx="1001955" cy="777875"/>
          </a:xfrm>
          <a:custGeom>
            <a:avLst/>
            <a:gdLst/>
            <a:ahLst/>
            <a:cxnLst/>
            <a:rect l="l" t="t" r="r" b="b"/>
            <a:pathLst>
              <a:path w="1001955" h="777875">
                <a:moveTo>
                  <a:pt x="486800" y="148"/>
                </a:moveTo>
                <a:cubicBezTo>
                  <a:pt x="-62773" y="10532"/>
                  <a:pt x="-12935" y="557651"/>
                  <a:pt x="15841" y="728013"/>
                </a:cubicBezTo>
                <a:cubicBezTo>
                  <a:pt x="20750" y="757098"/>
                  <a:pt x="46721" y="777875"/>
                  <a:pt x="76199" y="777875"/>
                </a:cubicBezTo>
                <a:lnTo>
                  <a:pt x="935295" y="761252"/>
                </a:lnTo>
                <a:cubicBezTo>
                  <a:pt x="965474" y="760560"/>
                  <a:pt x="990743" y="738398"/>
                  <a:pt x="994250" y="708621"/>
                </a:cubicBezTo>
                <a:cubicBezTo>
                  <a:pt x="1014609" y="536174"/>
                  <a:pt x="1034959" y="-10245"/>
                  <a:pt x="486790" y="148"/>
                </a:cubicBezTo>
                <a:lnTo>
                  <a:pt x="486800" y="148"/>
                </a:lnTo>
                <a:moveTo>
                  <a:pt x="822996" y="653220"/>
                </a:moveTo>
                <a:lnTo>
                  <a:pt x="202535" y="664990"/>
                </a:lnTo>
                <a:cubicBezTo>
                  <a:pt x="172356" y="665682"/>
                  <a:pt x="146386" y="644213"/>
                  <a:pt x="142177" y="615128"/>
                </a:cubicBezTo>
                <a:cubicBezTo>
                  <a:pt x="119714" y="478004"/>
                  <a:pt x="97260" y="111648"/>
                  <a:pt x="495226" y="104025"/>
                </a:cubicBezTo>
                <a:cubicBezTo>
                  <a:pt x="891790" y="96410"/>
                  <a:pt x="895297" y="460689"/>
                  <a:pt x="881961" y="599197"/>
                </a:cubicBezTo>
                <a:cubicBezTo>
                  <a:pt x="879155" y="629667"/>
                  <a:pt x="853886" y="652521"/>
                  <a:pt x="823006" y="653213"/>
                </a:cubicBezTo>
                <a:lnTo>
                  <a:pt x="822996" y="653220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5" name="Text 33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8</a:t>
            </a:r>
            <a:endParaRPr lang="en-US" sz="650" dirty="0"/>
          </a:p>
        </p:txBody>
      </p:sp>
      <p:sp>
        <p:nvSpPr>
          <p:cNvPr id="36" name="Text 34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Mastering Descriptions in French: People, Vocabulary, and Grammar</a:t>
            </a:r>
            <a:endParaRPr lang="en-US" sz="650" dirty="0"/>
          </a:p>
        </p:txBody>
      </p:sp>
      <p:sp>
        <p:nvSpPr>
          <p:cNvPr id="37" name="Text 35"/>
          <p:cNvSpPr/>
          <p:nvPr/>
        </p:nvSpPr>
        <p:spPr>
          <a:xfrm>
            <a:off x="8913404" y="1663380"/>
            <a:ext cx="2743200" cy="4071383"/>
          </a:xfrm>
          <a:custGeom>
            <a:avLst/>
            <a:gdLst/>
            <a:ahLst/>
            <a:cxnLst/>
            <a:rect l="l" t="t" r="r" b="b"/>
            <a:pathLst>
              <a:path w="2743200" h="4071383">
                <a:moveTo>
                  <a:pt x="493776" y="4071383"/>
                </a:moveTo>
                <a:cubicBezTo>
                  <a:pt x="221074" y="4071383"/>
                  <a:pt x="0" y="3850307"/>
                  <a:pt x="0" y="3577606"/>
                </a:cubicBezTo>
                <a:lnTo>
                  <a:pt x="0" y="493777"/>
                </a:lnTo>
                <a:cubicBezTo>
                  <a:pt x="0" y="221076"/>
                  <a:pt x="221074" y="0"/>
                  <a:pt x="493776" y="0"/>
                </a:cubicBezTo>
                <a:lnTo>
                  <a:pt x="2249424" y="0"/>
                </a:lnTo>
                <a:cubicBezTo>
                  <a:pt x="2522126" y="0"/>
                  <a:pt x="2743200" y="221076"/>
                  <a:pt x="2743200" y="493777"/>
                </a:cubicBezTo>
                <a:lnTo>
                  <a:pt x="2743200" y="3577606"/>
                </a:lnTo>
                <a:cubicBezTo>
                  <a:pt x="2743200" y="3850307"/>
                  <a:pt x="2522126" y="4071383"/>
                  <a:pt x="2249424" y="4071383"/>
                </a:cubicBezTo>
                <a:lnTo>
                  <a:pt x="493776" y="4071383"/>
                </a:lnTo>
              </a:path>
            </a:pathLst>
          </a:custGeom>
          <a:blipFill>
            <a:blip r:embed="rId15"/>
            <a:srcRect/>
            <a:stretch>
              <a:fillRect l="-46238" r="-46238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9</a:t>
            </a:r>
            <a:endParaRPr lang="en-US" sz="650" dirty="0"/>
          </a:p>
        </p:txBody>
      </p:sp>
      <p:sp>
        <p:nvSpPr>
          <p:cNvPr id="6" name="Text 4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Mastering Descriptions in French: People, Vocabulary, and Grammar</a:t>
            </a:r>
            <a:endParaRPr lang="en-US" sz="650" dirty="0"/>
          </a:p>
        </p:txBody>
      </p:sp>
      <p:sp>
        <p:nvSpPr>
          <p:cNvPr id="7" name="Text 5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Review and Recap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6034849" y="4222287"/>
            <a:ext cx="4480560" cy="1737360"/>
          </a:xfrm>
          <a:custGeom>
            <a:avLst/>
            <a:gdLst/>
            <a:ahLst/>
            <a:cxnLst/>
            <a:rect l="l" t="t" r="r" b="b"/>
            <a:pathLst>
              <a:path w="4480560" h="1737360">
                <a:moveTo>
                  <a:pt x="142079" y="1737360"/>
                </a:moveTo>
                <a:cubicBezTo>
                  <a:pt x="63624" y="1737360"/>
                  <a:pt x="0" y="1673755"/>
                  <a:pt x="0" y="1595279"/>
                </a:cubicBezTo>
                <a:lnTo>
                  <a:pt x="0" y="142081"/>
                </a:lnTo>
                <a:cubicBezTo>
                  <a:pt x="0" y="63605"/>
                  <a:pt x="63624" y="0"/>
                  <a:pt x="142079" y="0"/>
                </a:cubicBezTo>
                <a:lnTo>
                  <a:pt x="4338481" y="0"/>
                </a:lnTo>
                <a:cubicBezTo>
                  <a:pt x="4416936" y="0"/>
                  <a:pt x="4480560" y="63605"/>
                  <a:pt x="4480560" y="142081"/>
                </a:cubicBezTo>
                <a:lnTo>
                  <a:pt x="4480560" y="1595279"/>
                </a:lnTo>
                <a:cubicBezTo>
                  <a:pt x="4480560" y="1673755"/>
                  <a:pt x="4416936" y="1737360"/>
                  <a:pt x="4338481" y="1737360"/>
                </a:cubicBezTo>
                <a:lnTo>
                  <a:pt x="142079" y="1737360"/>
                </a:lnTo>
              </a:path>
            </a:pathLst>
          </a:custGeom>
          <a:solidFill>
            <a:srgbClr val="FFFFFF"/>
          </a:solidFill>
          <a:ln w="12700">
            <a:solidFill>
              <a:srgbClr val="FFE5DB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172009" y="4633767"/>
            <a:ext cx="425196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Interactive speaking and writing exercises were conducted to practice describing classmates.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These activities enhance both linguistic and social skills.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839722" y="3971115"/>
            <a:ext cx="4480560" cy="548640"/>
          </a:xfrm>
          <a:custGeom>
            <a:avLst/>
            <a:gdLst/>
            <a:ahLst/>
            <a:cxnLst/>
            <a:rect l="l" t="t" r="r" b="b"/>
            <a:pathLst>
              <a:path w="4480560" h="548640">
                <a:moveTo>
                  <a:pt x="98752" y="548640"/>
                </a:moveTo>
                <a:cubicBezTo>
                  <a:pt x="44223" y="548640"/>
                  <a:pt x="0" y="504425"/>
                  <a:pt x="0" y="449885"/>
                </a:cubicBezTo>
                <a:lnTo>
                  <a:pt x="0" y="98755"/>
                </a:lnTo>
                <a:cubicBezTo>
                  <a:pt x="0" y="44215"/>
                  <a:pt x="44223" y="0"/>
                  <a:pt x="98752" y="0"/>
                </a:cubicBezTo>
                <a:lnTo>
                  <a:pt x="4381809" y="0"/>
                </a:lnTo>
                <a:cubicBezTo>
                  <a:pt x="4436337" y="0"/>
                  <a:pt x="4480560" y="44215"/>
                  <a:pt x="4480560" y="98755"/>
                </a:cubicBezTo>
                <a:lnTo>
                  <a:pt x="4480560" y="449885"/>
                </a:lnTo>
                <a:cubicBezTo>
                  <a:pt x="4480560" y="504425"/>
                  <a:pt x="4436337" y="548640"/>
                  <a:pt x="4381809" y="548640"/>
                </a:cubicBezTo>
                <a:lnTo>
                  <a:pt x="98752" y="54864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022602" y="4062555"/>
            <a:ext cx="4114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Interactive Activities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886348" y="4222287"/>
            <a:ext cx="4480560" cy="1737360"/>
          </a:xfrm>
          <a:custGeom>
            <a:avLst/>
            <a:gdLst/>
            <a:ahLst/>
            <a:cxnLst/>
            <a:rect l="l" t="t" r="r" b="b"/>
            <a:pathLst>
              <a:path w="4480560" h="1737360">
                <a:moveTo>
                  <a:pt x="83070" y="1737360"/>
                </a:moveTo>
                <a:cubicBezTo>
                  <a:pt x="37189" y="1737360"/>
                  <a:pt x="0" y="1700163"/>
                  <a:pt x="0" y="1654279"/>
                </a:cubicBezTo>
                <a:lnTo>
                  <a:pt x="0" y="83081"/>
                </a:lnTo>
                <a:cubicBezTo>
                  <a:pt x="0" y="37197"/>
                  <a:pt x="37189" y="0"/>
                  <a:pt x="83070" y="0"/>
                </a:cubicBezTo>
                <a:lnTo>
                  <a:pt x="4397490" y="0"/>
                </a:lnTo>
                <a:cubicBezTo>
                  <a:pt x="4443371" y="0"/>
                  <a:pt x="4480560" y="37197"/>
                  <a:pt x="4480560" y="83081"/>
                </a:cubicBezTo>
                <a:lnTo>
                  <a:pt x="4480560" y="1654279"/>
                </a:lnTo>
                <a:cubicBezTo>
                  <a:pt x="4480560" y="1700163"/>
                  <a:pt x="4443371" y="1737360"/>
                  <a:pt x="4397490" y="1737360"/>
                </a:cubicBezTo>
                <a:lnTo>
                  <a:pt x="83070" y="1737360"/>
                </a:lnTo>
              </a:path>
            </a:pathLst>
          </a:custGeom>
          <a:solidFill>
            <a:srgbClr val="FFFFFF"/>
          </a:solidFill>
          <a:ln w="12700">
            <a:solidFill>
              <a:srgbClr val="FFE5DB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023508" y="4633767"/>
            <a:ext cx="425196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Examples of constructing short and longer descriptions of people were provided.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These examples serve as templates for creating personalized descriptions.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685800" y="3971115"/>
            <a:ext cx="4480560" cy="548640"/>
          </a:xfrm>
          <a:custGeom>
            <a:avLst/>
            <a:gdLst/>
            <a:ahLst/>
            <a:cxnLst/>
            <a:rect l="l" t="t" r="r" b="b"/>
            <a:pathLst>
              <a:path w="4480560" h="548640">
                <a:moveTo>
                  <a:pt x="98752" y="548640"/>
                </a:moveTo>
                <a:cubicBezTo>
                  <a:pt x="44223" y="548640"/>
                  <a:pt x="0" y="504425"/>
                  <a:pt x="0" y="449885"/>
                </a:cubicBezTo>
                <a:lnTo>
                  <a:pt x="0" y="98755"/>
                </a:lnTo>
                <a:cubicBezTo>
                  <a:pt x="0" y="44215"/>
                  <a:pt x="44223" y="0"/>
                  <a:pt x="98752" y="0"/>
                </a:cubicBezTo>
                <a:lnTo>
                  <a:pt x="4381809" y="0"/>
                </a:lnTo>
                <a:cubicBezTo>
                  <a:pt x="4436337" y="0"/>
                  <a:pt x="4480560" y="44215"/>
                  <a:pt x="4480560" y="98755"/>
                </a:cubicBezTo>
                <a:lnTo>
                  <a:pt x="4480560" y="449885"/>
                </a:lnTo>
                <a:cubicBezTo>
                  <a:pt x="4480560" y="504425"/>
                  <a:pt x="4436337" y="548640"/>
                  <a:pt x="4381809" y="548640"/>
                </a:cubicBezTo>
                <a:lnTo>
                  <a:pt x="98752" y="54864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868680" y="4062555"/>
            <a:ext cx="4114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Practical Examples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042471" y="1955649"/>
            <a:ext cx="4480560" cy="1737360"/>
          </a:xfrm>
          <a:custGeom>
            <a:avLst/>
            <a:gdLst/>
            <a:ahLst/>
            <a:cxnLst/>
            <a:rect l="l" t="t" r="r" b="b"/>
            <a:pathLst>
              <a:path w="4480560" h="1737360">
                <a:moveTo>
                  <a:pt x="68329" y="1737360"/>
                </a:moveTo>
                <a:cubicBezTo>
                  <a:pt x="30602" y="1737360"/>
                  <a:pt x="0" y="1706765"/>
                  <a:pt x="0" y="1669012"/>
                </a:cubicBezTo>
                <a:lnTo>
                  <a:pt x="0" y="68348"/>
                </a:lnTo>
                <a:cubicBezTo>
                  <a:pt x="0" y="30595"/>
                  <a:pt x="30602" y="0"/>
                  <a:pt x="68329" y="0"/>
                </a:cubicBezTo>
                <a:lnTo>
                  <a:pt x="4412187" y="0"/>
                </a:lnTo>
                <a:cubicBezTo>
                  <a:pt x="4449913" y="0"/>
                  <a:pt x="4480515" y="30595"/>
                  <a:pt x="4480515" y="68348"/>
                </a:cubicBezTo>
                <a:lnTo>
                  <a:pt x="4480515" y="1669012"/>
                </a:lnTo>
                <a:cubicBezTo>
                  <a:pt x="4480515" y="1706765"/>
                  <a:pt x="4449913" y="1737360"/>
                  <a:pt x="4412187" y="1737360"/>
                </a:cubicBezTo>
                <a:lnTo>
                  <a:pt x="68329" y="1737360"/>
                </a:lnTo>
              </a:path>
            </a:pathLst>
          </a:custGeom>
          <a:solidFill>
            <a:srgbClr val="FFFFFF"/>
          </a:solidFill>
          <a:ln w="12700">
            <a:solidFill>
              <a:srgbClr val="FFE5DB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179631" y="2367129"/>
            <a:ext cx="425196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We explored the use of adjectives with correct gender and number agreement.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ensures grammatical accuracy in descriptive sentences.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5839722" y="1698988"/>
            <a:ext cx="4480560" cy="548640"/>
          </a:xfrm>
          <a:custGeom>
            <a:avLst/>
            <a:gdLst/>
            <a:ahLst/>
            <a:cxnLst/>
            <a:rect l="l" t="t" r="r" b="b"/>
            <a:pathLst>
              <a:path w="4480560" h="548640">
                <a:moveTo>
                  <a:pt x="98752" y="548640"/>
                </a:moveTo>
                <a:cubicBezTo>
                  <a:pt x="44223" y="548640"/>
                  <a:pt x="0" y="504425"/>
                  <a:pt x="0" y="449885"/>
                </a:cubicBezTo>
                <a:lnTo>
                  <a:pt x="0" y="98755"/>
                </a:lnTo>
                <a:cubicBezTo>
                  <a:pt x="0" y="44215"/>
                  <a:pt x="44223" y="0"/>
                  <a:pt x="98752" y="0"/>
                </a:cubicBezTo>
                <a:lnTo>
                  <a:pt x="4381809" y="0"/>
                </a:lnTo>
                <a:cubicBezTo>
                  <a:pt x="4436337" y="0"/>
                  <a:pt x="4480560" y="44215"/>
                  <a:pt x="4480560" y="98755"/>
                </a:cubicBezTo>
                <a:lnTo>
                  <a:pt x="4480560" y="449885"/>
                </a:lnTo>
                <a:cubicBezTo>
                  <a:pt x="4480560" y="504425"/>
                  <a:pt x="4436337" y="548640"/>
                  <a:pt x="4381809" y="548640"/>
                </a:cubicBezTo>
                <a:lnTo>
                  <a:pt x="98752" y="54864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6022602" y="1790428"/>
            <a:ext cx="4114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Grammar Application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886348" y="1955649"/>
            <a:ext cx="4480560" cy="1737360"/>
          </a:xfrm>
          <a:custGeom>
            <a:avLst/>
            <a:gdLst/>
            <a:ahLst/>
            <a:cxnLst/>
            <a:rect l="l" t="t" r="r" b="b"/>
            <a:pathLst>
              <a:path w="4480560" h="1737360">
                <a:moveTo>
                  <a:pt x="142079" y="1737360"/>
                </a:moveTo>
                <a:cubicBezTo>
                  <a:pt x="63624" y="1737360"/>
                  <a:pt x="0" y="1673755"/>
                  <a:pt x="0" y="1595279"/>
                </a:cubicBezTo>
                <a:lnTo>
                  <a:pt x="0" y="142081"/>
                </a:lnTo>
                <a:cubicBezTo>
                  <a:pt x="0" y="63605"/>
                  <a:pt x="63624" y="0"/>
                  <a:pt x="142079" y="0"/>
                </a:cubicBezTo>
                <a:lnTo>
                  <a:pt x="4338481" y="0"/>
                </a:lnTo>
                <a:cubicBezTo>
                  <a:pt x="4416936" y="0"/>
                  <a:pt x="4480560" y="63605"/>
                  <a:pt x="4480560" y="142081"/>
                </a:cubicBezTo>
                <a:lnTo>
                  <a:pt x="4480560" y="1595279"/>
                </a:lnTo>
                <a:cubicBezTo>
                  <a:pt x="4480560" y="1673755"/>
                  <a:pt x="4416936" y="1737360"/>
                  <a:pt x="4338481" y="1737360"/>
                </a:cubicBezTo>
                <a:lnTo>
                  <a:pt x="142079" y="1737360"/>
                </a:lnTo>
              </a:path>
            </a:pathLst>
          </a:custGeom>
          <a:solidFill>
            <a:srgbClr val="FFFFFF"/>
          </a:solidFill>
          <a:ln w="12700">
            <a:solidFill>
              <a:srgbClr val="FFE5DB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1023508" y="2367129"/>
            <a:ext cx="425196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Key adjectives to describe physical appearance and personality were introduced.</a:t>
            </a:r>
            <a:endParaRPr lang="en-US" sz="12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These terms help in creating vivid and accurate descriptions of individuals.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685800" y="1704477"/>
            <a:ext cx="4480560" cy="548640"/>
          </a:xfrm>
          <a:custGeom>
            <a:avLst/>
            <a:gdLst/>
            <a:ahLst/>
            <a:cxnLst/>
            <a:rect l="l" t="t" r="r" b="b"/>
            <a:pathLst>
              <a:path w="4480560" h="548640">
                <a:moveTo>
                  <a:pt x="98752" y="548640"/>
                </a:moveTo>
                <a:cubicBezTo>
                  <a:pt x="44223" y="548640"/>
                  <a:pt x="0" y="504425"/>
                  <a:pt x="0" y="449885"/>
                </a:cubicBezTo>
                <a:lnTo>
                  <a:pt x="0" y="98755"/>
                </a:lnTo>
                <a:cubicBezTo>
                  <a:pt x="0" y="44215"/>
                  <a:pt x="44223" y="0"/>
                  <a:pt x="98752" y="0"/>
                </a:cubicBezTo>
                <a:lnTo>
                  <a:pt x="4381809" y="0"/>
                </a:lnTo>
                <a:cubicBezTo>
                  <a:pt x="4436337" y="0"/>
                  <a:pt x="4480560" y="44215"/>
                  <a:pt x="4480560" y="98755"/>
                </a:cubicBezTo>
                <a:lnTo>
                  <a:pt x="4480560" y="449885"/>
                </a:lnTo>
                <a:cubicBezTo>
                  <a:pt x="4480560" y="504425"/>
                  <a:pt x="4436337" y="548640"/>
                  <a:pt x="4381809" y="548640"/>
                </a:cubicBezTo>
                <a:lnTo>
                  <a:pt x="98752" y="548640"/>
                </a:lnTo>
              </a:path>
            </a:pathLst>
          </a:custGeom>
          <a:solidFill>
            <a:srgbClr val="8D2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868680" y="1795917"/>
            <a:ext cx="4114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Vocabulary Insights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2025-07-04T16:36:17Z</dcterms:created>
  <dcterms:modified xsi:type="dcterms:W3CDTF">2025-07-04T16:36:17Z</dcterms:modified>
</cp:coreProperties>
</file>