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274dbb7b0d9352215bb703f6f3d503877a88cf87.png"/><Relationship Id="rId2" Type="http://schemas.openxmlformats.org/officeDocument/2006/relationships/image" Target="../media/07a328b11da384d0213d307b240465197f5f2d26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5b873cc4fa67174c21dc3e3463130fced42cde4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b2cc07af257646e2756c5c1448ec729f01a3eaf4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5b873cc4fa67174c21dc3e3463130fced42cde4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274dbb7b0d9352215bb703f6f3d503877a88cf8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709c9dbd4e3eec9ad61a1867eb5f81ced00e8c50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5a983342bb3148c2ca43dc0988b4b2eb9b915983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8f2a1b5879a3ff537894ea9321f638bc42f8748a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d1b3b251f244f2dd8fa75cb6f4ee7979d4949859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e9454d21d8a0546dc09f0421522a14e1775b3e16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5b873cc4fa67174c21dc3e3463130fced42cde4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6d3abc4030f2fe688dcf077b184fe43d0891a532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003280" y="261419"/>
            <a:ext cx="914400" cy="9620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d7d31">
                  <a:alpha val="100000"/>
                </a:srgbClr>
              </a:gs>
              <a:gs pos="100000">
                <a:srgbClr val="7f00fd">
                  <a:alpha val="100000"/>
                </a:srgbClr>
              </a:gs>
            </a:gsLst>
            <a:lin ang="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805914" y="0"/>
            <a:ext cx="5386086" cy="6858000"/>
          </a:xfrm>
          <a:custGeom>
            <a:avLst/>
            <a:gdLst/>
            <a:ahLst/>
            <a:cxnLst/>
            <a:rect l="l" t="t" r="r" b="b"/>
            <a:pathLst>
              <a:path w="5386086" h="6858000">
                <a:moveTo>
                  <a:pt x="0" y="0"/>
                </a:moveTo>
                <a:lnTo>
                  <a:pt x="5386086" y="0"/>
                </a:lnTo>
                <a:lnTo>
                  <a:pt x="5386086" y="0"/>
                </a:lnTo>
                <a:lnTo>
                  <a:pt x="5386086" y="6858000"/>
                </a:lnTo>
                <a:lnTo>
                  <a:pt x="5386086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blipFill>
            <a:blip r:embed="rId2"/>
            <a:srcRect/>
            <a:stretch>
              <a:fillRect l="-44099" r="-44099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31521" y="5136194"/>
            <a:ext cx="5669280" cy="1095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Strategies and Tools to Grow Your Online Presence and Reach Your Audience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731520" y="537644"/>
            <a:ext cx="1371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731521" y="2199178"/>
            <a:ext cx="5669279" cy="264336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000" dirty="0">
                <a:solidFill>
                  <a:srgbClr val="FFFFFF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Digital Marketing Essentials for Small Businesses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2514464"/>
            <a:ext cx="12192000" cy="4343535"/>
          </a:xfrm>
          <a:prstGeom prst="rect">
            <a:avLst/>
          </a:prstGeom>
          <a:gradFill>
            <a:gsLst>
              <a:gs pos="0">
                <a:srgbClr val="ed7d31">
                  <a:alpha val="100000"/>
                </a:srgbClr>
              </a:gs>
              <a:gs pos="100000">
                <a:srgbClr val="7f00fd">
                  <a:alpha val="100000"/>
                </a:srgbClr>
              </a:gs>
            </a:gsLst>
            <a:lin ang="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1187525"/>
            <a:ext cx="12192000" cy="2255973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30668" y="1932303"/>
            <a:ext cx="11461332" cy="3899506"/>
          </a:xfrm>
          <a:prstGeom prst="rect">
            <a:avLst/>
          </a:prstGeom>
          <a:solidFill>
            <a:srgbClr val="FFFFFF"/>
          </a:solidFill>
          <a:ln w="9525">
            <a:solidFill>
              <a:srgbClr val="EEDDFF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1236006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FFFFFF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731519" y="6309360"/>
            <a:ext cx="6309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FFFFFF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Digital Marketing Essentials for Small Businesses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736600" y="702803"/>
            <a:ext cx="9814561" cy="751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Utilizing Paid Advertising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9174483" y="2285868"/>
            <a:ext cx="457200" cy="355600"/>
          </a:xfrm>
          <a:custGeom>
            <a:avLst/>
            <a:gdLst/>
            <a:ahLst/>
            <a:cxnLst/>
            <a:rect l="l" t="t" r="r" b="b"/>
            <a:pathLst>
              <a:path w="457200" h="355600">
                <a:moveTo>
                  <a:pt x="438148" y="0"/>
                </a:moveTo>
                <a:cubicBezTo>
                  <a:pt x="427592" y="0"/>
                  <a:pt x="419097" y="8492"/>
                  <a:pt x="419097" y="19050"/>
                </a:cubicBezTo>
                <a:lnTo>
                  <a:pt x="419097" y="23573"/>
                </a:lnTo>
                <a:lnTo>
                  <a:pt x="38098" y="127476"/>
                </a:lnTo>
                <a:lnTo>
                  <a:pt x="38098" y="120648"/>
                </a:lnTo>
                <a:cubicBezTo>
                  <a:pt x="38098" y="110090"/>
                  <a:pt x="29604" y="101599"/>
                  <a:pt x="19047" y="101599"/>
                </a:cubicBezTo>
                <a:cubicBezTo>
                  <a:pt x="8490" y="101599"/>
                  <a:pt x="-5" y="110090"/>
                  <a:pt x="-5" y="120648"/>
                </a:cubicBezTo>
                <a:lnTo>
                  <a:pt x="-5" y="137873"/>
                </a:lnTo>
                <a:lnTo>
                  <a:pt x="-5" y="152400"/>
                </a:lnTo>
                <a:lnTo>
                  <a:pt x="-5" y="203201"/>
                </a:lnTo>
                <a:lnTo>
                  <a:pt x="-5" y="217727"/>
                </a:lnTo>
                <a:lnTo>
                  <a:pt x="-5" y="234952"/>
                </a:lnTo>
                <a:cubicBezTo>
                  <a:pt x="-5" y="245510"/>
                  <a:pt x="8490" y="254002"/>
                  <a:pt x="19047" y="254002"/>
                </a:cubicBezTo>
                <a:cubicBezTo>
                  <a:pt x="29604" y="254002"/>
                  <a:pt x="38098" y="245510"/>
                  <a:pt x="38098" y="234952"/>
                </a:cubicBezTo>
                <a:lnTo>
                  <a:pt x="38098" y="228125"/>
                </a:lnTo>
                <a:lnTo>
                  <a:pt x="131445" y="253603"/>
                </a:lnTo>
                <a:cubicBezTo>
                  <a:pt x="128587" y="261700"/>
                  <a:pt x="127001" y="270352"/>
                  <a:pt x="127001" y="279399"/>
                </a:cubicBezTo>
                <a:cubicBezTo>
                  <a:pt x="127001" y="321466"/>
                  <a:pt x="161131" y="355600"/>
                  <a:pt x="203203" y="355600"/>
                </a:cubicBezTo>
                <a:cubicBezTo>
                  <a:pt x="240428" y="355600"/>
                  <a:pt x="271467" y="328930"/>
                  <a:pt x="278055" y="293608"/>
                </a:cubicBezTo>
                <a:lnTo>
                  <a:pt x="419106" y="332027"/>
                </a:lnTo>
                <a:lnTo>
                  <a:pt x="419106" y="336551"/>
                </a:lnTo>
                <a:cubicBezTo>
                  <a:pt x="419106" y="347108"/>
                  <a:pt x="427601" y="355600"/>
                  <a:pt x="438158" y="355600"/>
                </a:cubicBezTo>
                <a:cubicBezTo>
                  <a:pt x="448714" y="355600"/>
                  <a:pt x="457209" y="347108"/>
                  <a:pt x="457209" y="336551"/>
                </a:cubicBezTo>
                <a:lnTo>
                  <a:pt x="457209" y="317501"/>
                </a:lnTo>
                <a:lnTo>
                  <a:pt x="457209" y="38103"/>
                </a:lnTo>
                <a:lnTo>
                  <a:pt x="457209" y="19053"/>
                </a:lnTo>
                <a:cubicBezTo>
                  <a:pt x="457209" y="8495"/>
                  <a:pt x="448714" y="4"/>
                  <a:pt x="438158" y="4"/>
                </a:cubicBezTo>
                <a:lnTo>
                  <a:pt x="438148" y="0"/>
                </a:lnTo>
                <a:moveTo>
                  <a:pt x="419102" y="292577"/>
                </a:moveTo>
                <a:lnTo>
                  <a:pt x="38103" y="188674"/>
                </a:lnTo>
                <a:lnTo>
                  <a:pt x="38103" y="167004"/>
                </a:lnTo>
                <a:lnTo>
                  <a:pt x="419102" y="63023"/>
                </a:lnTo>
                <a:lnTo>
                  <a:pt x="419102" y="292577"/>
                </a:lnTo>
                <a:moveTo>
                  <a:pt x="165099" y="279398"/>
                </a:moveTo>
                <a:cubicBezTo>
                  <a:pt x="165099" y="273762"/>
                  <a:pt x="166288" y="268446"/>
                  <a:pt x="168515" y="263681"/>
                </a:cubicBezTo>
                <a:lnTo>
                  <a:pt x="241141" y="283445"/>
                </a:lnTo>
                <a:cubicBezTo>
                  <a:pt x="239079" y="302573"/>
                  <a:pt x="222885" y="317419"/>
                  <a:pt x="203280" y="317419"/>
                </a:cubicBezTo>
                <a:cubicBezTo>
                  <a:pt x="182244" y="317419"/>
                  <a:pt x="165182" y="300354"/>
                  <a:pt x="165182" y="279320"/>
                </a:cubicBezTo>
                <a:lnTo>
                  <a:pt x="165099" y="279398"/>
                </a:lnTo>
              </a:path>
            </a:pathLst>
          </a:custGeom>
          <a:gradFill>
            <a:gsLst>
              <a:gs pos="0">
                <a:srgbClr val="eb6c17">
                  <a:alpha val="100000"/>
                </a:srgbClr>
              </a:gs>
              <a:gs pos="100000">
                <a:srgbClr val="9831ff">
                  <a:alpha val="100000"/>
                </a:srgbClr>
              </a:gs>
            </a:gsLst>
            <a:lin ang="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547998" y="2235068"/>
            <a:ext cx="257162" cy="457200"/>
          </a:xfrm>
          <a:custGeom>
            <a:avLst/>
            <a:gdLst/>
            <a:ahLst/>
            <a:cxnLst/>
            <a:rect l="l" t="t" r="r" b="b"/>
            <a:pathLst>
              <a:path w="257162" h="457200">
                <a:moveTo>
                  <a:pt x="150028" y="21434"/>
                </a:moveTo>
                <a:cubicBezTo>
                  <a:pt x="150028" y="9555"/>
                  <a:pt x="140472" y="0"/>
                  <a:pt x="128594" y="0"/>
                </a:cubicBezTo>
                <a:cubicBezTo>
                  <a:pt x="116715" y="0"/>
                  <a:pt x="107159" y="9555"/>
                  <a:pt x="107159" y="21434"/>
                </a:cubicBezTo>
                <a:lnTo>
                  <a:pt x="107159" y="64035"/>
                </a:lnTo>
                <a:cubicBezTo>
                  <a:pt x="104390" y="64127"/>
                  <a:pt x="101623" y="64305"/>
                  <a:pt x="98853" y="64570"/>
                </a:cubicBezTo>
                <a:cubicBezTo>
                  <a:pt x="78131" y="66267"/>
                  <a:pt x="56697" y="71181"/>
                  <a:pt x="38834" y="82525"/>
                </a:cubicBezTo>
                <a:cubicBezTo>
                  <a:pt x="20257" y="94316"/>
                  <a:pt x="6681" y="112535"/>
                  <a:pt x="1769" y="137722"/>
                </a:cubicBezTo>
                <a:cubicBezTo>
                  <a:pt x="-1715" y="155855"/>
                  <a:pt x="-18" y="172378"/>
                  <a:pt x="7219" y="187022"/>
                </a:cubicBezTo>
                <a:cubicBezTo>
                  <a:pt x="14362" y="201314"/>
                  <a:pt x="25886" y="211674"/>
                  <a:pt x="38299" y="219355"/>
                </a:cubicBezTo>
                <a:cubicBezTo>
                  <a:pt x="61698" y="233826"/>
                  <a:pt x="93584" y="241950"/>
                  <a:pt x="121272" y="249009"/>
                </a:cubicBezTo>
                <a:lnTo>
                  <a:pt x="123327" y="249544"/>
                </a:lnTo>
                <a:cubicBezTo>
                  <a:pt x="153605" y="257225"/>
                  <a:pt x="179237" y="263923"/>
                  <a:pt x="196297" y="274553"/>
                </a:cubicBezTo>
                <a:cubicBezTo>
                  <a:pt x="204336" y="279555"/>
                  <a:pt x="209070" y="284557"/>
                  <a:pt x="211570" y="289645"/>
                </a:cubicBezTo>
                <a:cubicBezTo>
                  <a:pt x="213982" y="294377"/>
                  <a:pt x="215322" y="301075"/>
                  <a:pt x="213357" y="311527"/>
                </a:cubicBezTo>
                <a:cubicBezTo>
                  <a:pt x="210767" y="324658"/>
                  <a:pt x="201389" y="335553"/>
                  <a:pt x="182544" y="342699"/>
                </a:cubicBezTo>
                <a:cubicBezTo>
                  <a:pt x="163251" y="350023"/>
                  <a:pt x="136100" y="352433"/>
                  <a:pt x="104305" y="347970"/>
                </a:cubicBezTo>
                <a:cubicBezTo>
                  <a:pt x="84120" y="345021"/>
                  <a:pt x="49108" y="336627"/>
                  <a:pt x="30173" y="328233"/>
                </a:cubicBezTo>
                <a:cubicBezTo>
                  <a:pt x="19367" y="323410"/>
                  <a:pt x="6684" y="328324"/>
                  <a:pt x="1859" y="339128"/>
                </a:cubicBezTo>
                <a:cubicBezTo>
                  <a:pt x="-2962" y="349936"/>
                  <a:pt x="1949" y="362619"/>
                  <a:pt x="12755" y="367442"/>
                </a:cubicBezTo>
                <a:cubicBezTo>
                  <a:pt x="36602" y="377981"/>
                  <a:pt x="75989" y="387093"/>
                  <a:pt x="98228" y="390307"/>
                </a:cubicBezTo>
                <a:lnTo>
                  <a:pt x="98318" y="390307"/>
                </a:lnTo>
                <a:cubicBezTo>
                  <a:pt x="101265" y="390755"/>
                  <a:pt x="104212" y="391112"/>
                  <a:pt x="107159" y="391377"/>
                </a:cubicBezTo>
                <a:lnTo>
                  <a:pt x="107159" y="435766"/>
                </a:lnTo>
                <a:cubicBezTo>
                  <a:pt x="107159" y="447645"/>
                  <a:pt x="116715" y="457200"/>
                  <a:pt x="128594" y="457200"/>
                </a:cubicBezTo>
                <a:cubicBezTo>
                  <a:pt x="140472" y="457200"/>
                  <a:pt x="150028" y="447645"/>
                  <a:pt x="150028" y="435766"/>
                </a:cubicBezTo>
                <a:lnTo>
                  <a:pt x="150028" y="392360"/>
                </a:lnTo>
                <a:cubicBezTo>
                  <a:pt x="167266" y="391199"/>
                  <a:pt x="183431" y="387984"/>
                  <a:pt x="197811" y="382535"/>
                </a:cubicBezTo>
                <a:cubicBezTo>
                  <a:pt x="226302" y="371726"/>
                  <a:pt x="249346" y="351098"/>
                  <a:pt x="255418" y="319478"/>
                </a:cubicBezTo>
                <a:cubicBezTo>
                  <a:pt x="258903" y="301345"/>
                  <a:pt x="257205" y="284822"/>
                  <a:pt x="249969" y="270178"/>
                </a:cubicBezTo>
                <a:cubicBezTo>
                  <a:pt x="242825" y="255886"/>
                  <a:pt x="231301" y="245526"/>
                  <a:pt x="218888" y="237845"/>
                </a:cubicBezTo>
                <a:cubicBezTo>
                  <a:pt x="195489" y="223374"/>
                  <a:pt x="163604" y="215250"/>
                  <a:pt x="135915" y="208191"/>
                </a:cubicBezTo>
                <a:lnTo>
                  <a:pt x="133860" y="207656"/>
                </a:lnTo>
                <a:cubicBezTo>
                  <a:pt x="103582" y="199975"/>
                  <a:pt x="77951" y="193277"/>
                  <a:pt x="60891" y="182647"/>
                </a:cubicBezTo>
                <a:cubicBezTo>
                  <a:pt x="52852" y="177645"/>
                  <a:pt x="48117" y="172643"/>
                  <a:pt x="45618" y="167555"/>
                </a:cubicBezTo>
                <a:cubicBezTo>
                  <a:pt x="43206" y="162823"/>
                  <a:pt x="41866" y="156125"/>
                  <a:pt x="43831" y="145673"/>
                </a:cubicBezTo>
                <a:cubicBezTo>
                  <a:pt x="46420" y="132455"/>
                  <a:pt x="52852" y="124240"/>
                  <a:pt x="61873" y="118520"/>
                </a:cubicBezTo>
                <a:cubicBezTo>
                  <a:pt x="71609" y="112357"/>
                  <a:pt x="85362" y="108516"/>
                  <a:pt x="102332" y="107177"/>
                </a:cubicBezTo>
                <a:cubicBezTo>
                  <a:pt x="136540" y="104406"/>
                  <a:pt x="176552" y="111909"/>
                  <a:pt x="204060" y="118342"/>
                </a:cubicBezTo>
                <a:cubicBezTo>
                  <a:pt x="215581" y="121112"/>
                  <a:pt x="227105" y="113966"/>
                  <a:pt x="229872" y="102445"/>
                </a:cubicBezTo>
                <a:cubicBezTo>
                  <a:pt x="232641" y="90923"/>
                  <a:pt x="225405" y="79489"/>
                  <a:pt x="213884" y="76810"/>
                </a:cubicBezTo>
                <a:cubicBezTo>
                  <a:pt x="197181" y="72878"/>
                  <a:pt x="174407" y="68146"/>
                  <a:pt x="150023" y="65645"/>
                </a:cubicBezTo>
                <a:lnTo>
                  <a:pt x="150028" y="21434"/>
                </a:lnTo>
              </a:path>
            </a:pathLst>
          </a:custGeom>
          <a:gradFill>
            <a:gsLst>
              <a:gs pos="0">
                <a:srgbClr val="eb6c17">
                  <a:alpha val="100000"/>
                </a:srgbClr>
              </a:gs>
              <a:gs pos="100000">
                <a:srgbClr val="9831ff">
                  <a:alpha val="100000"/>
                </a:srgbClr>
              </a:gs>
            </a:gsLst>
            <a:lin ang="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721475" y="2235129"/>
            <a:ext cx="457200" cy="457077"/>
          </a:xfrm>
          <a:custGeom>
            <a:avLst/>
            <a:gdLst/>
            <a:ahLst/>
            <a:cxnLst/>
            <a:rect l="l" t="t" r="r" b="b"/>
            <a:pathLst>
              <a:path w="457200" h="457077">
                <a:moveTo>
                  <a:pt x="328580" y="185720"/>
                </a:moveTo>
                <a:cubicBezTo>
                  <a:pt x="328580" y="106819"/>
                  <a:pt x="264618" y="42860"/>
                  <a:pt x="185719" y="42860"/>
                </a:cubicBezTo>
                <a:cubicBezTo>
                  <a:pt x="106820" y="42860"/>
                  <a:pt x="42858" y="106819"/>
                  <a:pt x="42858" y="185720"/>
                </a:cubicBezTo>
                <a:cubicBezTo>
                  <a:pt x="42858" y="264620"/>
                  <a:pt x="106820" y="328579"/>
                  <a:pt x="185719" y="328579"/>
                </a:cubicBezTo>
                <a:cubicBezTo>
                  <a:pt x="264618" y="328579"/>
                  <a:pt x="328580" y="264620"/>
                  <a:pt x="328580" y="185720"/>
                </a:cubicBezTo>
                <a:moveTo>
                  <a:pt x="300988" y="331349"/>
                </a:moveTo>
                <a:cubicBezTo>
                  <a:pt x="269382" y="356438"/>
                  <a:pt x="229290" y="371439"/>
                  <a:pt x="185719" y="371439"/>
                </a:cubicBezTo>
                <a:cubicBezTo>
                  <a:pt x="83128" y="371439"/>
                  <a:pt x="0" y="288311"/>
                  <a:pt x="0" y="185720"/>
                </a:cubicBezTo>
                <a:cubicBezTo>
                  <a:pt x="0" y="83129"/>
                  <a:pt x="83128" y="0"/>
                  <a:pt x="185719" y="0"/>
                </a:cubicBezTo>
                <a:cubicBezTo>
                  <a:pt x="288310" y="0"/>
                  <a:pt x="371438" y="83129"/>
                  <a:pt x="371438" y="185720"/>
                </a:cubicBezTo>
                <a:cubicBezTo>
                  <a:pt x="371438" y="229293"/>
                  <a:pt x="356438" y="269383"/>
                  <a:pt x="331347" y="300990"/>
                </a:cubicBezTo>
                <a:lnTo>
                  <a:pt x="450904" y="420548"/>
                </a:lnTo>
                <a:cubicBezTo>
                  <a:pt x="459299" y="428940"/>
                  <a:pt x="459299" y="442515"/>
                  <a:pt x="450904" y="450815"/>
                </a:cubicBezTo>
                <a:cubicBezTo>
                  <a:pt x="442510" y="459121"/>
                  <a:pt x="428940" y="459207"/>
                  <a:pt x="420638" y="450815"/>
                </a:cubicBezTo>
                <a:lnTo>
                  <a:pt x="300988" y="331349"/>
                </a:lnTo>
              </a:path>
            </a:pathLst>
          </a:custGeom>
          <a:gradFill>
            <a:gsLst>
              <a:gs pos="0">
                <a:srgbClr val="eb6c17">
                  <a:alpha val="100000"/>
                </a:srgbClr>
              </a:gs>
              <a:gs pos="100000">
                <a:srgbClr val="9831ff">
                  <a:alpha val="100000"/>
                </a:srgbClr>
              </a:gs>
            </a:gsLst>
            <a:lin ang="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052121" y="2240776"/>
            <a:ext cx="342900" cy="457200"/>
          </a:xfrm>
          <a:custGeom>
            <a:avLst/>
            <a:gdLst/>
            <a:ahLst/>
            <a:cxnLst/>
            <a:rect l="l" t="t" r="r" b="b"/>
            <a:pathLst>
              <a:path w="342900" h="457200">
                <a:moveTo>
                  <a:pt x="300038" y="157163"/>
                </a:moveTo>
                <a:lnTo>
                  <a:pt x="300038" y="400050"/>
                </a:lnTo>
                <a:cubicBezTo>
                  <a:pt x="300038" y="407909"/>
                  <a:pt x="293608" y="414338"/>
                  <a:pt x="285749" y="414338"/>
                </a:cubicBezTo>
                <a:lnTo>
                  <a:pt x="57148" y="414338"/>
                </a:lnTo>
                <a:cubicBezTo>
                  <a:pt x="49288" y="414338"/>
                  <a:pt x="42859" y="407909"/>
                  <a:pt x="42859" y="400050"/>
                </a:cubicBezTo>
                <a:lnTo>
                  <a:pt x="42859" y="157163"/>
                </a:lnTo>
                <a:lnTo>
                  <a:pt x="300038" y="157163"/>
                </a:lnTo>
                <a:moveTo>
                  <a:pt x="300038" y="114300"/>
                </a:moveTo>
                <a:lnTo>
                  <a:pt x="42863" y="114300"/>
                </a:lnTo>
                <a:lnTo>
                  <a:pt x="42863" y="57150"/>
                </a:lnTo>
                <a:cubicBezTo>
                  <a:pt x="42863" y="49291"/>
                  <a:pt x="49292" y="42863"/>
                  <a:pt x="57151" y="42863"/>
                </a:cubicBezTo>
                <a:lnTo>
                  <a:pt x="285752" y="42863"/>
                </a:lnTo>
                <a:cubicBezTo>
                  <a:pt x="293612" y="42863"/>
                  <a:pt x="300041" y="49291"/>
                  <a:pt x="300041" y="57150"/>
                </a:cubicBezTo>
                <a:lnTo>
                  <a:pt x="300038" y="114300"/>
                </a:lnTo>
                <a:moveTo>
                  <a:pt x="342900" y="114300"/>
                </a:moveTo>
                <a:lnTo>
                  <a:pt x="342900" y="57150"/>
                </a:lnTo>
                <a:cubicBezTo>
                  <a:pt x="342900" y="25626"/>
                  <a:pt x="317272" y="0"/>
                  <a:pt x="285749" y="0"/>
                </a:cubicBezTo>
                <a:lnTo>
                  <a:pt x="57148" y="0"/>
                </a:lnTo>
                <a:cubicBezTo>
                  <a:pt x="25625" y="0"/>
                  <a:pt x="-3" y="25626"/>
                  <a:pt x="-3" y="57150"/>
                </a:cubicBezTo>
                <a:lnTo>
                  <a:pt x="-3" y="114300"/>
                </a:lnTo>
                <a:lnTo>
                  <a:pt x="-3" y="135734"/>
                </a:lnTo>
                <a:lnTo>
                  <a:pt x="-3" y="157167"/>
                </a:lnTo>
                <a:lnTo>
                  <a:pt x="-3" y="400055"/>
                </a:lnTo>
                <a:cubicBezTo>
                  <a:pt x="-3" y="431579"/>
                  <a:pt x="25625" y="457205"/>
                  <a:pt x="57148" y="457205"/>
                </a:cubicBezTo>
                <a:lnTo>
                  <a:pt x="285749" y="457205"/>
                </a:lnTo>
                <a:cubicBezTo>
                  <a:pt x="317272" y="457205"/>
                  <a:pt x="342900" y="431579"/>
                  <a:pt x="342900" y="400055"/>
                </a:cubicBezTo>
                <a:lnTo>
                  <a:pt x="342900" y="157167"/>
                </a:lnTo>
                <a:lnTo>
                  <a:pt x="342900" y="135738"/>
                </a:lnTo>
                <a:lnTo>
                  <a:pt x="342900" y="114300"/>
                </a:lnTo>
                <a:moveTo>
                  <a:pt x="71436" y="207171"/>
                </a:moveTo>
                <a:cubicBezTo>
                  <a:pt x="71436" y="219008"/>
                  <a:pt x="81031" y="228605"/>
                  <a:pt x="92868" y="228605"/>
                </a:cubicBezTo>
                <a:cubicBezTo>
                  <a:pt x="104705" y="228605"/>
                  <a:pt x="114299" y="219008"/>
                  <a:pt x="114299" y="207176"/>
                </a:cubicBezTo>
                <a:cubicBezTo>
                  <a:pt x="114299" y="195339"/>
                  <a:pt x="104705" y="185747"/>
                  <a:pt x="92868" y="185747"/>
                </a:cubicBezTo>
                <a:cubicBezTo>
                  <a:pt x="81031" y="185747"/>
                  <a:pt x="71436" y="195343"/>
                  <a:pt x="71436" y="207180"/>
                </a:cubicBezTo>
                <a:lnTo>
                  <a:pt x="71436" y="207171"/>
                </a:lnTo>
                <a:moveTo>
                  <a:pt x="92868" y="264321"/>
                </a:moveTo>
                <a:cubicBezTo>
                  <a:pt x="81031" y="264321"/>
                  <a:pt x="71436" y="273918"/>
                  <a:pt x="71436" y="285755"/>
                </a:cubicBezTo>
                <a:cubicBezTo>
                  <a:pt x="71436" y="297591"/>
                  <a:pt x="81031" y="307188"/>
                  <a:pt x="92868" y="307188"/>
                </a:cubicBezTo>
                <a:cubicBezTo>
                  <a:pt x="104705" y="307188"/>
                  <a:pt x="114299" y="297591"/>
                  <a:pt x="114299" y="285759"/>
                </a:cubicBezTo>
                <a:cubicBezTo>
                  <a:pt x="114299" y="273922"/>
                  <a:pt x="104705" y="264330"/>
                  <a:pt x="92868" y="264330"/>
                </a:cubicBezTo>
                <a:lnTo>
                  <a:pt x="92868" y="264321"/>
                </a:lnTo>
                <a:moveTo>
                  <a:pt x="71436" y="364334"/>
                </a:moveTo>
                <a:cubicBezTo>
                  <a:pt x="71436" y="376212"/>
                  <a:pt x="80990" y="385767"/>
                  <a:pt x="92868" y="385767"/>
                </a:cubicBezTo>
                <a:lnTo>
                  <a:pt x="171450" y="385767"/>
                </a:lnTo>
                <a:cubicBezTo>
                  <a:pt x="183328" y="385767"/>
                  <a:pt x="192881" y="376212"/>
                  <a:pt x="192881" y="364338"/>
                </a:cubicBezTo>
                <a:cubicBezTo>
                  <a:pt x="192881" y="352460"/>
                  <a:pt x="183328" y="342909"/>
                  <a:pt x="171450" y="342909"/>
                </a:cubicBezTo>
                <a:lnTo>
                  <a:pt x="92868" y="342909"/>
                </a:lnTo>
                <a:cubicBezTo>
                  <a:pt x="80990" y="342909"/>
                  <a:pt x="71436" y="352465"/>
                  <a:pt x="71436" y="364343"/>
                </a:cubicBezTo>
                <a:lnTo>
                  <a:pt x="71436" y="364334"/>
                </a:lnTo>
                <a:moveTo>
                  <a:pt x="171450" y="185738"/>
                </a:moveTo>
                <a:cubicBezTo>
                  <a:pt x="159613" y="185738"/>
                  <a:pt x="150019" y="195334"/>
                  <a:pt x="150019" y="207171"/>
                </a:cubicBezTo>
                <a:cubicBezTo>
                  <a:pt x="150019" y="219008"/>
                  <a:pt x="159613" y="228605"/>
                  <a:pt x="171450" y="228605"/>
                </a:cubicBezTo>
                <a:cubicBezTo>
                  <a:pt x="183287" y="228605"/>
                  <a:pt x="192881" y="219008"/>
                  <a:pt x="192881" y="207176"/>
                </a:cubicBezTo>
                <a:cubicBezTo>
                  <a:pt x="192881" y="195339"/>
                  <a:pt x="183287" y="185747"/>
                  <a:pt x="171450" y="185747"/>
                </a:cubicBezTo>
                <a:lnTo>
                  <a:pt x="171450" y="185738"/>
                </a:lnTo>
                <a:moveTo>
                  <a:pt x="150019" y="285750"/>
                </a:moveTo>
                <a:cubicBezTo>
                  <a:pt x="150019" y="297587"/>
                  <a:pt x="159613" y="307184"/>
                  <a:pt x="171450" y="307184"/>
                </a:cubicBezTo>
                <a:cubicBezTo>
                  <a:pt x="183287" y="307184"/>
                  <a:pt x="192881" y="297587"/>
                  <a:pt x="192881" y="285755"/>
                </a:cubicBezTo>
                <a:cubicBezTo>
                  <a:pt x="192881" y="273918"/>
                  <a:pt x="183287" y="264326"/>
                  <a:pt x="171450" y="264326"/>
                </a:cubicBezTo>
                <a:cubicBezTo>
                  <a:pt x="159613" y="264326"/>
                  <a:pt x="150019" y="273922"/>
                  <a:pt x="150019" y="285759"/>
                </a:cubicBezTo>
                <a:lnTo>
                  <a:pt x="150019" y="285750"/>
                </a:lnTo>
                <a:moveTo>
                  <a:pt x="250032" y="185738"/>
                </a:moveTo>
                <a:cubicBezTo>
                  <a:pt x="238195" y="185738"/>
                  <a:pt x="228601" y="195334"/>
                  <a:pt x="228601" y="207171"/>
                </a:cubicBezTo>
                <a:cubicBezTo>
                  <a:pt x="228601" y="219008"/>
                  <a:pt x="238195" y="228605"/>
                  <a:pt x="250032" y="228605"/>
                </a:cubicBezTo>
                <a:cubicBezTo>
                  <a:pt x="261869" y="228605"/>
                  <a:pt x="271464" y="219008"/>
                  <a:pt x="271464" y="207176"/>
                </a:cubicBezTo>
                <a:cubicBezTo>
                  <a:pt x="271464" y="195339"/>
                  <a:pt x="261869" y="185747"/>
                  <a:pt x="250032" y="185747"/>
                </a:cubicBezTo>
                <a:lnTo>
                  <a:pt x="250032" y="185738"/>
                </a:lnTo>
                <a:moveTo>
                  <a:pt x="228601" y="285750"/>
                </a:moveTo>
                <a:cubicBezTo>
                  <a:pt x="228601" y="297587"/>
                  <a:pt x="238195" y="307184"/>
                  <a:pt x="250032" y="307184"/>
                </a:cubicBezTo>
                <a:cubicBezTo>
                  <a:pt x="261869" y="307184"/>
                  <a:pt x="271464" y="297587"/>
                  <a:pt x="271464" y="285755"/>
                </a:cubicBezTo>
                <a:cubicBezTo>
                  <a:pt x="271464" y="273918"/>
                  <a:pt x="261869" y="264326"/>
                  <a:pt x="250032" y="264326"/>
                </a:cubicBezTo>
                <a:cubicBezTo>
                  <a:pt x="238195" y="264326"/>
                  <a:pt x="228601" y="273922"/>
                  <a:pt x="228601" y="285759"/>
                </a:cubicBezTo>
                <a:lnTo>
                  <a:pt x="228601" y="285750"/>
                </a:lnTo>
                <a:moveTo>
                  <a:pt x="250032" y="342900"/>
                </a:moveTo>
                <a:cubicBezTo>
                  <a:pt x="238195" y="342900"/>
                  <a:pt x="228601" y="352497"/>
                  <a:pt x="228601" y="364334"/>
                </a:cubicBezTo>
                <a:cubicBezTo>
                  <a:pt x="228601" y="376170"/>
                  <a:pt x="238195" y="385767"/>
                  <a:pt x="250032" y="385767"/>
                </a:cubicBezTo>
                <a:cubicBezTo>
                  <a:pt x="261869" y="385767"/>
                  <a:pt x="271464" y="376170"/>
                  <a:pt x="271464" y="364338"/>
                </a:cubicBezTo>
                <a:cubicBezTo>
                  <a:pt x="271464" y="352501"/>
                  <a:pt x="261869" y="342909"/>
                  <a:pt x="250032" y="342909"/>
                </a:cubicBezTo>
                <a:lnTo>
                  <a:pt x="250032" y="342900"/>
                </a:lnTo>
              </a:path>
            </a:pathLst>
          </a:custGeom>
          <a:gradFill>
            <a:gsLst>
              <a:gs pos="0">
                <a:srgbClr val="eb6c17">
                  <a:alpha val="100000"/>
                </a:srgbClr>
              </a:gs>
              <a:gs pos="100000">
                <a:srgbClr val="9831ff">
                  <a:alpha val="100000"/>
                </a:srgbClr>
              </a:gs>
            </a:gsLst>
            <a:lin ang="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994971" y="3529682"/>
            <a:ext cx="22860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3636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Set budgets to determine daily or monthly spending limits.</a:t>
            </a:r>
            <a:endParaRPr lang="en-US" sz="1100" dirty="0"/>
          </a:p>
          <a:p>
            <a:pPr algn="l" marL="0" indent="0">
              <a:lnSpc>
                <a:spcPct val="113636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Align budget allocation with campaign goals for effective resource utilization.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994971" y="2945661"/>
            <a:ext cx="2286000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Step 1: Define Advertising Budgets</a:t>
            </a:r>
            <a:endParaRPr lang="en-US" sz="1351" dirty="0"/>
          </a:p>
        </p:txBody>
      </p:sp>
      <p:sp>
        <p:nvSpPr>
          <p:cNvPr id="15" name="Text 13"/>
          <p:cNvSpPr/>
          <p:nvPr/>
        </p:nvSpPr>
        <p:spPr>
          <a:xfrm>
            <a:off x="3721475" y="3529682"/>
            <a:ext cx="22860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3636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Utilize demographic, geographic, and interest-based filters.</a:t>
            </a:r>
            <a:endParaRPr lang="en-US" sz="1100" dirty="0"/>
          </a:p>
          <a:p>
            <a:pPr algn="l" marL="0" indent="0">
              <a:lnSpc>
                <a:spcPct val="113636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Focus on reaching ideal customers to maximize campaign relevance.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3721475" y="2945661"/>
            <a:ext cx="2286000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Step 2: Identify Target Audiences</a:t>
            </a:r>
            <a:endParaRPr lang="en-US" sz="1351" dirty="0"/>
          </a:p>
        </p:txBody>
      </p:sp>
      <p:sp>
        <p:nvSpPr>
          <p:cNvPr id="17" name="Text 15"/>
          <p:cNvSpPr/>
          <p:nvPr/>
        </p:nvSpPr>
        <p:spPr>
          <a:xfrm>
            <a:off x="6447979" y="3529682"/>
            <a:ext cx="22860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3636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Track conversions, cost per acquisition, and other key metrics.</a:t>
            </a:r>
            <a:endParaRPr lang="en-US" sz="1100" dirty="0"/>
          </a:p>
          <a:p>
            <a:pPr algn="l" marL="0" indent="0">
              <a:lnSpc>
                <a:spcPct val="113636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Evaluate the effectiveness of campaigns to refine strategies.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6447979" y="2945661"/>
            <a:ext cx="2286000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Step 3: Measure Campaign ROI</a:t>
            </a:r>
            <a:endParaRPr lang="en-US" sz="1351" dirty="0"/>
          </a:p>
        </p:txBody>
      </p:sp>
      <p:sp>
        <p:nvSpPr>
          <p:cNvPr id="19" name="Text 17"/>
          <p:cNvSpPr/>
          <p:nvPr/>
        </p:nvSpPr>
        <p:spPr>
          <a:xfrm>
            <a:off x="9174483" y="3529682"/>
            <a:ext cx="22860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3636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Leverage paid advertising for immediate visibility and targeted traffic.</a:t>
            </a:r>
            <a:endParaRPr lang="en-US" sz="1100" dirty="0"/>
          </a:p>
          <a:p>
            <a:pPr algn="l" marL="0" indent="0">
              <a:lnSpc>
                <a:spcPct val="113636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Integrate with organic strategies to enhance overall marketing impact.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9174483" y="2945661"/>
            <a:ext cx="2286000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Step 4: Complement Organic Efforts</a:t>
            </a:r>
            <a:endParaRPr lang="en-US" sz="1351" dirty="0"/>
          </a:p>
        </p:txBody>
      </p:sp>
      <p:sp>
        <p:nvSpPr>
          <p:cNvPr id="21" name="Text 19"/>
          <p:cNvSpPr/>
          <p:nvPr/>
        </p:nvSpPr>
        <p:spPr>
          <a:xfrm>
            <a:off x="11028204" y="395836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718559" y="6309360"/>
            <a:ext cx="6309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Digital Marketing Essentials for Small Businesses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3718559" y="395836"/>
            <a:ext cx="7150070" cy="1024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Measuring and Analyzing Performance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11236006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718559" y="2266710"/>
            <a:ext cx="3657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Tracking marketing performance is essential for continuous improvement.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It allows businesses to identify areas of success and opportunities for growth.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718559" y="1723748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Importance of Tracking Marketing Performance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7894319" y="2294042"/>
            <a:ext cx="3657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Use analytics tools like Google Analytics and platform insights to monitor performance.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These tools provide valuable data on various metrics and behaviors.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7894319" y="1751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Utilizing Analytics Tools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3718559" y="4471200"/>
            <a:ext cx="3657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Key Performance Indicators include website traffic, conversion rates, engagement metrics, and ROI.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These metrics help measure the effectiveness of marketing efforts.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3718559" y="3928238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Monitoring Key Performance Indicators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7894319" y="4486946"/>
            <a:ext cx="3657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Campaign effectiveness is determined by evaluating which channels and messages deliver results.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This analysis helps refine strategies and maximize marketing impact.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7894319" y="3943984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Analyzing Campaign Effectiveness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1028204" y="395836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0" y="0"/>
            <a:ext cx="3200400" cy="6858000"/>
          </a:xfrm>
          <a:prstGeom prst="rect">
            <a:avLst/>
          </a:prstGeom>
          <a:blipFill>
            <a:blip r:embed="rId1"/>
            <a:srcRect/>
            <a:stretch>
              <a:fillRect l="-110777" r="-110777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2514464"/>
            <a:ext cx="12192000" cy="4343535"/>
          </a:xfrm>
          <a:prstGeom prst="rect">
            <a:avLst/>
          </a:prstGeom>
          <a:gradFill>
            <a:gsLst>
              <a:gs pos="0">
                <a:srgbClr val="ed7d31">
                  <a:alpha val="100000"/>
                </a:srgbClr>
              </a:gs>
              <a:gs pos="100000">
                <a:srgbClr val="7f00fd">
                  <a:alpha val="100000"/>
                </a:srgbClr>
              </a:gs>
            </a:gsLst>
            <a:lin ang="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1187525"/>
            <a:ext cx="12192000" cy="2255973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30668" y="1932303"/>
            <a:ext cx="11461332" cy="3899506"/>
          </a:xfrm>
          <a:prstGeom prst="rect">
            <a:avLst/>
          </a:prstGeom>
          <a:solidFill>
            <a:srgbClr val="FFFFFF"/>
          </a:solidFill>
          <a:ln w="9525">
            <a:solidFill>
              <a:srgbClr val="EEDDFF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963396" y="2310906"/>
            <a:ext cx="1097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01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3177539" y="2310906"/>
            <a:ext cx="1097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02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5389879" y="2310906"/>
            <a:ext cx="1097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03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7602219" y="2310906"/>
            <a:ext cx="1097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04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9814559" y="2310906"/>
            <a:ext cx="1097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05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11236006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FFFFFF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731519" y="6309360"/>
            <a:ext cx="6309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FFFFFF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Digital Marketing Essentials for Small Businesses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736600" y="702803"/>
            <a:ext cx="9814561" cy="751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Conclusion and Next Steps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965199" y="3550805"/>
            <a:ext cx="1828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5238"/>
              </a:lnSpc>
              <a:spcAft>
                <a:spcPts val="10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Digital marketing begins with a deep understanding of your target audience.</a:t>
            </a:r>
            <a:endParaRPr lang="en-US" sz="1050" dirty="0"/>
          </a:p>
          <a:p>
            <a:pPr algn="l" marL="0" indent="0">
              <a:lnSpc>
                <a:spcPct val="95238"/>
              </a:lnSpc>
              <a:spcAft>
                <a:spcPts val="10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This knowledge allows you to tailor your strategies effectively.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965199" y="2946856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Understand Your Audience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3177539" y="3550805"/>
            <a:ext cx="1828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5238"/>
              </a:lnSpc>
              <a:spcAft>
                <a:spcPts val="10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Define Specific, Measurable, Achievable, Relevant, and Time-bound objectives.</a:t>
            </a:r>
            <a:endParaRPr lang="en-US" sz="1050" dirty="0"/>
          </a:p>
          <a:p>
            <a:pPr algn="l" marL="0" indent="0">
              <a:lnSpc>
                <a:spcPct val="95238"/>
              </a:lnSpc>
              <a:spcAft>
                <a:spcPts val="10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These goals will guide your digital marketing efforts.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3177539" y="2946856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Set SMART Goals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5389879" y="3550805"/>
            <a:ext cx="1828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5238"/>
              </a:lnSpc>
              <a:spcAft>
                <a:spcPts val="10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Create a professional and mobile-friendly website.</a:t>
            </a:r>
            <a:endParaRPr lang="en-US" sz="1050" dirty="0"/>
          </a:p>
          <a:p>
            <a:pPr algn="l" marL="0" indent="0">
              <a:lnSpc>
                <a:spcPct val="95238"/>
              </a:lnSpc>
              <a:spcAft>
                <a:spcPts val="10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This serves as the foundation for your digital marketing activities.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5389879" y="2946856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Establish an Online Presence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7602219" y="3550805"/>
            <a:ext cx="1828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5238"/>
              </a:lnSpc>
              <a:spcAft>
                <a:spcPts val="10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Develop valuable content and share it through social media platforms.</a:t>
            </a:r>
            <a:endParaRPr lang="en-US" sz="1050" dirty="0"/>
          </a:p>
          <a:p>
            <a:pPr algn="l" marL="0" indent="0">
              <a:lnSpc>
                <a:spcPct val="95238"/>
              </a:lnSpc>
              <a:spcAft>
                <a:spcPts val="10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This approach helps engage your audience and build brand awareness.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7602219" y="2946856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Leverage Content and Social Media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9814559" y="3550805"/>
            <a:ext cx="1828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5238"/>
              </a:lnSpc>
              <a:spcAft>
                <a:spcPts val="10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Continuously analyze your performance data to refine your strategies.</a:t>
            </a:r>
            <a:endParaRPr lang="en-US" sz="1050" dirty="0"/>
          </a:p>
          <a:p>
            <a:pPr algn="l" marL="0" indent="0">
              <a:lnSpc>
                <a:spcPct val="95238"/>
              </a:lnSpc>
              <a:spcAft>
                <a:spcPts val="1000"/>
              </a:spcAft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This ensures your efforts remain effective in the evolving digital landscape.</a:t>
            </a:r>
            <a:endParaRPr lang="en-US" sz="1050" dirty="0"/>
          </a:p>
        </p:txBody>
      </p:sp>
      <p:sp>
        <p:nvSpPr>
          <p:cNvPr id="23" name="Text 21"/>
          <p:cNvSpPr/>
          <p:nvPr/>
        </p:nvSpPr>
        <p:spPr>
          <a:xfrm>
            <a:off x="9814559" y="2946856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Measure and Adapt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11028204" y="395836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9144000" y="0"/>
            <a:ext cx="3048000" cy="6858000"/>
          </a:xfrm>
          <a:prstGeom prst="rect">
            <a:avLst/>
          </a:prstGeom>
          <a:gradFill>
            <a:gsLst>
              <a:gs pos="0">
                <a:srgbClr val="ed7d31">
                  <a:alpha val="100000"/>
                </a:srgbClr>
              </a:gs>
              <a:gs pos="100000">
                <a:srgbClr val="7f00fd">
                  <a:alpha val="100000"/>
                </a:srgbClr>
              </a:gs>
            </a:gsLst>
            <a:lin ang="1620000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36600" y="1162822"/>
            <a:ext cx="634642" cy="9525"/>
          </a:xfrm>
          <a:custGeom>
            <a:avLst/>
            <a:gdLst/>
            <a:ahLst/>
            <a:cxnLst/>
            <a:rect l="l" t="t" r="r" b="b"/>
            <a:pathLst>
              <a:path w="634642" h="9525">
                <a:moveTo>
                  <a:pt x="0" y="0"/>
                </a:moveTo>
                <a:lnTo>
                  <a:pt x="634642" y="9525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0532065" y="5193168"/>
            <a:ext cx="914400" cy="9620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36600" y="749604"/>
            <a:ext cx="7660859" cy="3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Table of Contents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28593" y="1673386"/>
            <a:ext cx="6945422" cy="4389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875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Introduction to Digital Marketing for Small Bu…</a:t>
            </a:r>
            <a:endParaRPr lang="en-US" sz="1536" dirty="0"/>
          </a:p>
          <a:p>
            <a:pPr algn="l" marL="0" indent="0">
              <a:lnSpc>
                <a:spcPct val="1875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Understanding Your Target Audience</a:t>
            </a:r>
            <a:endParaRPr lang="en-US" sz="1536" dirty="0"/>
          </a:p>
          <a:p>
            <a:pPr algn="l" marL="0" indent="0">
              <a:lnSpc>
                <a:spcPct val="1875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Setting Clear Marketing Goals</a:t>
            </a:r>
            <a:endParaRPr lang="en-US" sz="1536" dirty="0"/>
          </a:p>
          <a:p>
            <a:pPr algn="l" marL="0" indent="0">
              <a:lnSpc>
                <a:spcPct val="1875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Building a Strong Online Presence</a:t>
            </a:r>
            <a:endParaRPr lang="en-US" sz="1536" dirty="0"/>
          </a:p>
          <a:p>
            <a:pPr algn="l" marL="0" indent="0">
              <a:lnSpc>
                <a:spcPct val="1875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Content Marketing Strategies</a:t>
            </a:r>
            <a:endParaRPr lang="en-US" sz="1536" dirty="0"/>
          </a:p>
          <a:p>
            <a:pPr algn="l" marL="0" indent="0">
              <a:lnSpc>
                <a:spcPct val="1875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Leveraging Social Media Platforms</a:t>
            </a:r>
            <a:endParaRPr lang="en-US" sz="1536" dirty="0"/>
          </a:p>
          <a:p>
            <a:pPr algn="l" marL="0" indent="0">
              <a:lnSpc>
                <a:spcPct val="1875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Search Engine Optimization (SEO) Basics</a:t>
            </a:r>
            <a:endParaRPr lang="en-US" sz="1536" dirty="0"/>
          </a:p>
          <a:p>
            <a:pPr algn="l" marL="0" indent="0">
              <a:lnSpc>
                <a:spcPct val="1875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Utilizing Paid Advertising</a:t>
            </a:r>
            <a:endParaRPr lang="en-US" sz="1536" dirty="0"/>
          </a:p>
          <a:p>
            <a:pPr algn="l" marL="0" indent="0">
              <a:lnSpc>
                <a:spcPct val="1875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Measuring and Analyzing Performance</a:t>
            </a:r>
            <a:endParaRPr lang="en-US" sz="1536" dirty="0"/>
          </a:p>
          <a:p>
            <a:pPr algn="l" marL="0" indent="0">
              <a:lnSpc>
                <a:spcPct val="1875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Conclusion and Next Steps</a:t>
            </a:r>
            <a:endParaRPr lang="en-US" sz="1536" dirty="0"/>
          </a:p>
        </p:txBody>
      </p:sp>
      <p:sp>
        <p:nvSpPr>
          <p:cNvPr id="8" name="Text 6"/>
          <p:cNvSpPr/>
          <p:nvPr/>
        </p:nvSpPr>
        <p:spPr>
          <a:xfrm>
            <a:off x="7938819" y="1673386"/>
            <a:ext cx="548640" cy="4389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1875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03</a:t>
            </a:r>
            <a:endParaRPr lang="en-US" sz="1536" dirty="0"/>
          </a:p>
          <a:p>
            <a:pPr algn="r" marL="0" indent="0">
              <a:lnSpc>
                <a:spcPct val="1875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04</a:t>
            </a:r>
            <a:endParaRPr lang="en-US" sz="1536" dirty="0"/>
          </a:p>
          <a:p>
            <a:pPr algn="r" marL="0" indent="0">
              <a:lnSpc>
                <a:spcPct val="1875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05</a:t>
            </a:r>
            <a:endParaRPr lang="en-US" sz="1536" dirty="0"/>
          </a:p>
          <a:p>
            <a:pPr algn="r" marL="0" indent="0">
              <a:lnSpc>
                <a:spcPct val="1875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06</a:t>
            </a:r>
            <a:endParaRPr lang="en-US" sz="1536" dirty="0"/>
          </a:p>
          <a:p>
            <a:pPr algn="r" marL="0" indent="0">
              <a:lnSpc>
                <a:spcPct val="1875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07</a:t>
            </a:r>
            <a:endParaRPr lang="en-US" sz="1536" dirty="0"/>
          </a:p>
          <a:p>
            <a:pPr algn="r" marL="0" indent="0">
              <a:lnSpc>
                <a:spcPct val="1875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08</a:t>
            </a:r>
            <a:endParaRPr lang="en-US" sz="1536" dirty="0"/>
          </a:p>
          <a:p>
            <a:pPr algn="r" marL="0" indent="0">
              <a:lnSpc>
                <a:spcPct val="1875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09</a:t>
            </a:r>
            <a:endParaRPr lang="en-US" sz="1536" dirty="0"/>
          </a:p>
          <a:p>
            <a:pPr algn="r" marL="0" indent="0">
              <a:lnSpc>
                <a:spcPct val="1875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10</a:t>
            </a:r>
            <a:endParaRPr lang="en-US" sz="1536" dirty="0"/>
          </a:p>
          <a:p>
            <a:pPr algn="r" marL="0" indent="0">
              <a:lnSpc>
                <a:spcPct val="1875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11</a:t>
            </a:r>
            <a:endParaRPr lang="en-US" sz="1536" dirty="0"/>
          </a:p>
          <a:p>
            <a:pPr algn="r" marL="0" indent="0">
              <a:lnSpc>
                <a:spcPct val="1875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12</a:t>
            </a:r>
            <a:endParaRPr lang="en-US" sz="1536" dirty="0"/>
          </a:p>
        </p:txBody>
      </p:sp>
      <p:sp>
        <p:nvSpPr>
          <p:cNvPr id="9" name="Text 7"/>
          <p:cNvSpPr/>
          <p:nvPr/>
        </p:nvSpPr>
        <p:spPr>
          <a:xfrm>
            <a:off x="11003281" y="702804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555743" y="702804"/>
            <a:ext cx="7312886" cy="7177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752"/>
              </a:spcBef>
              <a:buNone/>
            </a:pPr>
            <a:r>
              <a:rPr lang="en-US" sz="2408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Introduction to Digital Marketing for Small Businesses</a:t>
            </a:r>
            <a:endParaRPr lang="en-US" sz="2408" dirty="0"/>
          </a:p>
        </p:txBody>
      </p:sp>
      <p:sp>
        <p:nvSpPr>
          <p:cNvPr id="4" name="Text 2"/>
          <p:cNvSpPr/>
          <p:nvPr/>
        </p:nvSpPr>
        <p:spPr>
          <a:xfrm>
            <a:off x="11236006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3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3555743" y="6309360"/>
            <a:ext cx="6309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Digital Marketing Essentials for Small Businesses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0" y="0"/>
            <a:ext cx="3200400" cy="6858000"/>
          </a:xfrm>
          <a:prstGeom prst="rect">
            <a:avLst/>
          </a:prstGeom>
          <a:blipFill>
            <a:blip r:embed="rId1"/>
            <a:srcRect/>
            <a:stretch>
              <a:fillRect l="-116436" r="-116436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319391" y="5056604"/>
            <a:ext cx="24688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9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Digital marketing provides tools to efficiently manage and optimize promotional efforts.</a:t>
            </a:r>
            <a:endParaRPr lang="en-US" sz="950" dirty="0"/>
          </a:p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9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It ensures that small businesses can achieve significant impact with limited resources.</a:t>
            </a:r>
            <a:endParaRPr lang="en-US" sz="950" dirty="0"/>
          </a:p>
        </p:txBody>
      </p:sp>
      <p:sp>
        <p:nvSpPr>
          <p:cNvPr id="8" name="Text 6"/>
          <p:cNvSpPr/>
          <p:nvPr/>
        </p:nvSpPr>
        <p:spPr>
          <a:xfrm>
            <a:off x="6319391" y="4606021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Strategic Benefits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3555743" y="5056604"/>
            <a:ext cx="24688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182"/>
              </a:spcBef>
              <a:buNone/>
            </a:pPr>
            <a:r>
              <a:rPr lang="en-US" sz="936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Embracing digital marketing empowers small businesses to build lasting customer relationships.</a:t>
            </a:r>
            <a:endParaRPr lang="en-US" sz="936" dirty="0"/>
          </a:p>
          <a:p>
            <a:pPr algn="l" marL="0" indent="0">
              <a:lnSpc>
                <a:spcPct val="120000"/>
              </a:lnSpc>
              <a:spcBef>
                <a:spcPts val="1182"/>
              </a:spcBef>
              <a:buNone/>
            </a:pPr>
            <a:r>
              <a:rPr lang="en-US" sz="936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It allows them to adapt quickly to market changes.</a:t>
            </a:r>
            <a:endParaRPr lang="en-US" sz="936" dirty="0"/>
          </a:p>
        </p:txBody>
      </p:sp>
      <p:sp>
        <p:nvSpPr>
          <p:cNvPr id="10" name="Text 8"/>
          <p:cNvSpPr/>
          <p:nvPr/>
        </p:nvSpPr>
        <p:spPr>
          <a:xfrm>
            <a:off x="3555743" y="4598728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Building Customer Relationships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9083039" y="2702547"/>
            <a:ext cx="24688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087"/>
              </a:spcBef>
              <a:buNone/>
            </a:pPr>
            <a:r>
              <a:rPr lang="en-US" sz="861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Unlike traditional marketing, digital strategies offer measurable results and cost-effective solutions.</a:t>
            </a:r>
            <a:endParaRPr lang="en-US" sz="861" dirty="0"/>
          </a:p>
          <a:p>
            <a:pPr algn="l" marL="0" indent="0">
              <a:lnSpc>
                <a:spcPct val="120000"/>
              </a:lnSpc>
              <a:spcBef>
                <a:spcPts val="1087"/>
              </a:spcBef>
              <a:buNone/>
            </a:pPr>
            <a:r>
              <a:rPr lang="en-US" sz="861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This enables small businesses to compete with larger players by targeting specific audiences with precision.</a:t>
            </a:r>
            <a:endParaRPr lang="en-US" sz="861" dirty="0"/>
          </a:p>
        </p:txBody>
      </p:sp>
      <p:sp>
        <p:nvSpPr>
          <p:cNvPr id="12" name="Text 10"/>
          <p:cNvSpPr/>
          <p:nvPr/>
        </p:nvSpPr>
        <p:spPr>
          <a:xfrm>
            <a:off x="9083039" y="2244671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Advantages over Traditional Marketing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6319391" y="2702547"/>
            <a:ext cx="24688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182"/>
              </a:spcBef>
              <a:buNone/>
            </a:pPr>
            <a:r>
              <a:rPr lang="en-US" sz="936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For small businesses, digital marketing is a vital tool to expand reach beyond local boundaries.</a:t>
            </a:r>
            <a:endParaRPr lang="en-US" sz="936" dirty="0"/>
          </a:p>
          <a:p>
            <a:pPr algn="l" marL="0" indent="0">
              <a:lnSpc>
                <a:spcPct val="120000"/>
              </a:lnSpc>
              <a:spcBef>
                <a:spcPts val="1182"/>
              </a:spcBef>
              <a:buNone/>
            </a:pPr>
            <a:r>
              <a:rPr lang="en-US" sz="936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It helps increase brand visibility and drive sales efficiently.</a:t>
            </a:r>
            <a:endParaRPr lang="en-US" sz="936" dirty="0"/>
          </a:p>
        </p:txBody>
      </p:sp>
      <p:sp>
        <p:nvSpPr>
          <p:cNvPr id="14" name="Text 12"/>
          <p:cNvSpPr/>
          <p:nvPr/>
        </p:nvSpPr>
        <p:spPr>
          <a:xfrm>
            <a:off x="6319391" y="2251964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Importance for Small Businesses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3555743" y="2702547"/>
            <a:ext cx="24688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9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Digital marketing encompasses all online efforts to promote products or services.</a:t>
            </a:r>
            <a:endParaRPr lang="en-US" sz="950" dirty="0"/>
          </a:p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9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It leverages channels such as websites, social media, email, and search engines.</a:t>
            </a:r>
            <a:endParaRPr lang="en-US" sz="950" dirty="0"/>
          </a:p>
        </p:txBody>
      </p:sp>
      <p:sp>
        <p:nvSpPr>
          <p:cNvPr id="16" name="Text 14"/>
          <p:cNvSpPr/>
          <p:nvPr/>
        </p:nvSpPr>
        <p:spPr>
          <a:xfrm>
            <a:off x="3555743" y="2244671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Definition of Digital Marketing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555743" y="1732402"/>
            <a:ext cx="365760" cy="274320"/>
          </a:xfrm>
          <a:custGeom>
            <a:avLst/>
            <a:gdLst/>
            <a:ahLst/>
            <a:cxnLst/>
            <a:rect l="l" t="t" r="r" b="b"/>
            <a:pathLst>
              <a:path w="365760" h="274320">
                <a:moveTo>
                  <a:pt x="45720" y="34290"/>
                </a:moveTo>
                <a:cubicBezTo>
                  <a:pt x="39433" y="34290"/>
                  <a:pt x="34290" y="39434"/>
                  <a:pt x="34290" y="45721"/>
                </a:cubicBezTo>
                <a:lnTo>
                  <a:pt x="34290" y="61508"/>
                </a:lnTo>
                <a:lnTo>
                  <a:pt x="157518" y="162664"/>
                </a:lnTo>
                <a:cubicBezTo>
                  <a:pt x="172306" y="174808"/>
                  <a:pt x="193524" y="174808"/>
                  <a:pt x="208311" y="162664"/>
                </a:cubicBezTo>
                <a:lnTo>
                  <a:pt x="331470" y="61508"/>
                </a:lnTo>
                <a:lnTo>
                  <a:pt x="331470" y="45721"/>
                </a:lnTo>
                <a:cubicBezTo>
                  <a:pt x="331470" y="39434"/>
                  <a:pt x="326327" y="34290"/>
                  <a:pt x="320040" y="34290"/>
                </a:cubicBezTo>
                <a:lnTo>
                  <a:pt x="45720" y="34290"/>
                </a:lnTo>
                <a:moveTo>
                  <a:pt x="34290" y="105871"/>
                </a:moveTo>
                <a:lnTo>
                  <a:pt x="34290" y="228602"/>
                </a:lnTo>
                <a:cubicBezTo>
                  <a:pt x="34290" y="234889"/>
                  <a:pt x="39433" y="240033"/>
                  <a:pt x="45720" y="240033"/>
                </a:cubicBezTo>
                <a:lnTo>
                  <a:pt x="320040" y="240033"/>
                </a:lnTo>
                <a:cubicBezTo>
                  <a:pt x="326327" y="240033"/>
                  <a:pt x="331470" y="234889"/>
                  <a:pt x="331470" y="228602"/>
                </a:cubicBezTo>
                <a:lnTo>
                  <a:pt x="331470" y="105871"/>
                </a:lnTo>
                <a:lnTo>
                  <a:pt x="230030" y="189168"/>
                </a:lnTo>
                <a:cubicBezTo>
                  <a:pt x="202598" y="211671"/>
                  <a:pt x="163092" y="211671"/>
                  <a:pt x="135734" y="189168"/>
                </a:cubicBezTo>
                <a:lnTo>
                  <a:pt x="34290" y="105871"/>
                </a:lnTo>
                <a:moveTo>
                  <a:pt x="0" y="45721"/>
                </a:moveTo>
                <a:cubicBezTo>
                  <a:pt x="0" y="20503"/>
                  <a:pt x="20501" y="0"/>
                  <a:pt x="45720" y="0"/>
                </a:cubicBezTo>
                <a:lnTo>
                  <a:pt x="320040" y="0"/>
                </a:lnTo>
                <a:cubicBezTo>
                  <a:pt x="345259" y="0"/>
                  <a:pt x="365760" y="20503"/>
                  <a:pt x="365760" y="45721"/>
                </a:cubicBezTo>
                <a:lnTo>
                  <a:pt x="365760" y="228602"/>
                </a:lnTo>
                <a:cubicBezTo>
                  <a:pt x="365760" y="253820"/>
                  <a:pt x="345259" y="274323"/>
                  <a:pt x="320040" y="274323"/>
                </a:cubicBezTo>
                <a:lnTo>
                  <a:pt x="45720" y="274323"/>
                </a:lnTo>
                <a:cubicBezTo>
                  <a:pt x="20501" y="274323"/>
                  <a:pt x="0" y="253820"/>
                  <a:pt x="0" y="228602"/>
                </a:cubicBezTo>
                <a:lnTo>
                  <a:pt x="0" y="45721"/>
                </a:lnTo>
              </a:path>
            </a:pathLst>
          </a:custGeom>
          <a:gradFill>
            <a:gsLst>
              <a:gs pos="0">
                <a:srgbClr val="ed7d31">
                  <a:alpha val="100000"/>
                </a:srgbClr>
              </a:gs>
              <a:gs pos="100000">
                <a:srgbClr val="7f00fd">
                  <a:alpha val="100000"/>
                </a:srgbClr>
              </a:gs>
            </a:gsLst>
            <a:lin ang="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319391" y="168668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331470"/>
                </a:moveTo>
                <a:cubicBezTo>
                  <a:pt x="188165" y="331470"/>
                  <a:pt x="202167" y="326327"/>
                  <a:pt x="216885" y="296895"/>
                </a:cubicBezTo>
                <a:cubicBezTo>
                  <a:pt x="223172" y="284250"/>
                  <a:pt x="228600" y="268892"/>
                  <a:pt x="232601" y="251460"/>
                </a:cubicBezTo>
                <a:lnTo>
                  <a:pt x="133162" y="251460"/>
                </a:lnTo>
                <a:cubicBezTo>
                  <a:pt x="137164" y="268892"/>
                  <a:pt x="142592" y="284250"/>
                  <a:pt x="148879" y="296895"/>
                </a:cubicBezTo>
                <a:cubicBezTo>
                  <a:pt x="163593" y="326327"/>
                  <a:pt x="177598" y="331470"/>
                  <a:pt x="182884" y="331470"/>
                </a:cubicBezTo>
                <a:lnTo>
                  <a:pt x="182880" y="331470"/>
                </a:lnTo>
                <a:moveTo>
                  <a:pt x="127515" y="217170"/>
                </a:moveTo>
                <a:lnTo>
                  <a:pt x="238241" y="217170"/>
                </a:lnTo>
                <a:cubicBezTo>
                  <a:pt x="239386" y="206241"/>
                  <a:pt x="240026" y="194738"/>
                  <a:pt x="240026" y="182880"/>
                </a:cubicBezTo>
                <a:cubicBezTo>
                  <a:pt x="240026" y="171022"/>
                  <a:pt x="239383" y="159519"/>
                  <a:pt x="238241" y="148590"/>
                </a:cubicBezTo>
                <a:lnTo>
                  <a:pt x="127515" y="148590"/>
                </a:lnTo>
                <a:cubicBezTo>
                  <a:pt x="126374" y="159519"/>
                  <a:pt x="125730" y="171022"/>
                  <a:pt x="125730" y="182880"/>
                </a:cubicBezTo>
                <a:cubicBezTo>
                  <a:pt x="125730" y="194738"/>
                  <a:pt x="126374" y="206241"/>
                  <a:pt x="127515" y="217170"/>
                </a:cubicBezTo>
                <a:moveTo>
                  <a:pt x="133159" y="114300"/>
                </a:moveTo>
                <a:lnTo>
                  <a:pt x="232601" y="114300"/>
                </a:lnTo>
                <a:cubicBezTo>
                  <a:pt x="228600" y="96868"/>
                  <a:pt x="223172" y="81510"/>
                  <a:pt x="216885" y="68865"/>
                </a:cubicBezTo>
                <a:cubicBezTo>
                  <a:pt x="202170" y="39433"/>
                  <a:pt x="188165" y="34290"/>
                  <a:pt x="182880" y="34290"/>
                </a:cubicBezTo>
                <a:cubicBezTo>
                  <a:pt x="177595" y="34290"/>
                  <a:pt x="163593" y="39433"/>
                  <a:pt x="148875" y="68865"/>
                </a:cubicBezTo>
                <a:cubicBezTo>
                  <a:pt x="142588" y="81510"/>
                  <a:pt x="137160" y="96868"/>
                  <a:pt x="133158" y="114300"/>
                </a:cubicBezTo>
                <a:lnTo>
                  <a:pt x="133159" y="114300"/>
                </a:lnTo>
                <a:moveTo>
                  <a:pt x="272678" y="148590"/>
                </a:moveTo>
                <a:cubicBezTo>
                  <a:pt x="273749" y="159662"/>
                  <a:pt x="274250" y="171165"/>
                  <a:pt x="274250" y="182880"/>
                </a:cubicBezTo>
                <a:cubicBezTo>
                  <a:pt x="274250" y="194595"/>
                  <a:pt x="273680" y="206098"/>
                  <a:pt x="272678" y="217170"/>
                </a:cubicBezTo>
                <a:lnTo>
                  <a:pt x="327469" y="217170"/>
                </a:lnTo>
                <a:cubicBezTo>
                  <a:pt x="330040" y="206168"/>
                  <a:pt x="331470" y="194668"/>
                  <a:pt x="331470" y="182880"/>
                </a:cubicBezTo>
                <a:cubicBezTo>
                  <a:pt x="331470" y="171092"/>
                  <a:pt x="330113" y="159592"/>
                  <a:pt x="327469" y="148590"/>
                </a:cubicBezTo>
                <a:lnTo>
                  <a:pt x="272678" y="148590"/>
                </a:lnTo>
                <a:moveTo>
                  <a:pt x="314682" y="114300"/>
                </a:moveTo>
                <a:cubicBezTo>
                  <a:pt x="299393" y="84940"/>
                  <a:pt x="274605" y="61364"/>
                  <a:pt x="244386" y="47578"/>
                </a:cubicBezTo>
                <a:cubicBezTo>
                  <a:pt x="254459" y="65866"/>
                  <a:pt x="262458" y="88653"/>
                  <a:pt x="267674" y="114300"/>
                </a:cubicBezTo>
                <a:lnTo>
                  <a:pt x="314751" y="114300"/>
                </a:lnTo>
                <a:lnTo>
                  <a:pt x="314682" y="114300"/>
                </a:lnTo>
                <a:moveTo>
                  <a:pt x="98013" y="114300"/>
                </a:moveTo>
                <a:cubicBezTo>
                  <a:pt x="103228" y="88653"/>
                  <a:pt x="111228" y="65936"/>
                  <a:pt x="121301" y="47578"/>
                </a:cubicBezTo>
                <a:cubicBezTo>
                  <a:pt x="91082" y="61367"/>
                  <a:pt x="66294" y="84940"/>
                  <a:pt x="51005" y="114300"/>
                </a:cubicBezTo>
                <a:lnTo>
                  <a:pt x="98082" y="114300"/>
                </a:lnTo>
                <a:lnTo>
                  <a:pt x="98013" y="114300"/>
                </a:lnTo>
                <a:moveTo>
                  <a:pt x="38291" y="148590"/>
                </a:moveTo>
                <a:cubicBezTo>
                  <a:pt x="35720" y="159592"/>
                  <a:pt x="34290" y="171092"/>
                  <a:pt x="34290" y="182880"/>
                </a:cubicBezTo>
                <a:cubicBezTo>
                  <a:pt x="34290" y="194668"/>
                  <a:pt x="35647" y="206168"/>
                  <a:pt x="38291" y="217170"/>
                </a:cubicBezTo>
                <a:lnTo>
                  <a:pt x="93082" y="217170"/>
                </a:lnTo>
                <a:cubicBezTo>
                  <a:pt x="92011" y="206098"/>
                  <a:pt x="91510" y="194595"/>
                  <a:pt x="91510" y="182880"/>
                </a:cubicBezTo>
                <a:cubicBezTo>
                  <a:pt x="91510" y="171165"/>
                  <a:pt x="92080" y="159662"/>
                  <a:pt x="93082" y="148590"/>
                </a:cubicBezTo>
                <a:lnTo>
                  <a:pt x="38291" y="148590"/>
                </a:lnTo>
                <a:moveTo>
                  <a:pt x="244386" y="318182"/>
                </a:moveTo>
                <a:cubicBezTo>
                  <a:pt x="274605" y="304393"/>
                  <a:pt x="299393" y="280820"/>
                  <a:pt x="314682" y="251460"/>
                </a:cubicBezTo>
                <a:lnTo>
                  <a:pt x="267605" y="251460"/>
                </a:lnTo>
                <a:cubicBezTo>
                  <a:pt x="262389" y="277107"/>
                  <a:pt x="254390" y="299824"/>
                  <a:pt x="244317" y="318182"/>
                </a:cubicBezTo>
                <a:lnTo>
                  <a:pt x="244386" y="318182"/>
                </a:lnTo>
                <a:moveTo>
                  <a:pt x="121374" y="318182"/>
                </a:moveTo>
                <a:cubicBezTo>
                  <a:pt x="111301" y="299894"/>
                  <a:pt x="103302" y="277107"/>
                  <a:pt x="98086" y="251460"/>
                </a:cubicBezTo>
                <a:lnTo>
                  <a:pt x="51009" y="251460"/>
                </a:lnTo>
                <a:cubicBezTo>
                  <a:pt x="66298" y="280820"/>
                  <a:pt x="91085" y="304396"/>
                  <a:pt x="121304" y="318182"/>
                </a:cubicBezTo>
                <a:lnTo>
                  <a:pt x="121374" y="318182"/>
                </a:lnTo>
                <a:moveTo>
                  <a:pt x="182880" y="365760"/>
                </a:moveTo>
                <a:cubicBezTo>
                  <a:pt x="81879" y="365760"/>
                  <a:pt x="0" y="283881"/>
                  <a:pt x="0" y="182880"/>
                </a:cubicBez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</a:path>
            </a:pathLst>
          </a:custGeom>
          <a:gradFill>
            <a:gsLst>
              <a:gs pos="0">
                <a:srgbClr val="ed7d31">
                  <a:alpha val="100000"/>
                </a:srgbClr>
              </a:gs>
              <a:gs pos="100000">
                <a:srgbClr val="7f00fd">
                  <a:alpha val="100000"/>
                </a:srgbClr>
              </a:gs>
            </a:gsLst>
            <a:lin ang="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9083039" y="1709542"/>
            <a:ext cx="365760" cy="320040"/>
          </a:xfrm>
          <a:custGeom>
            <a:avLst/>
            <a:gdLst/>
            <a:ahLst/>
            <a:cxnLst/>
            <a:rect l="l" t="t" r="r" b="b"/>
            <a:pathLst>
              <a:path w="365760" h="320040">
                <a:moveTo>
                  <a:pt x="297180" y="34289"/>
                </a:moveTo>
                <a:cubicBezTo>
                  <a:pt x="303467" y="34289"/>
                  <a:pt x="308610" y="39432"/>
                  <a:pt x="308610" y="45718"/>
                </a:cubicBezTo>
                <a:cubicBezTo>
                  <a:pt x="308610" y="52003"/>
                  <a:pt x="303467" y="57146"/>
                  <a:pt x="297180" y="57146"/>
                </a:cubicBezTo>
                <a:lnTo>
                  <a:pt x="68580" y="57146"/>
                </a:lnTo>
                <a:cubicBezTo>
                  <a:pt x="62293" y="57146"/>
                  <a:pt x="57150" y="52003"/>
                  <a:pt x="57150" y="45718"/>
                </a:cubicBezTo>
                <a:cubicBezTo>
                  <a:pt x="57150" y="39432"/>
                  <a:pt x="62293" y="34289"/>
                  <a:pt x="68580" y="34289"/>
                </a:cubicBezTo>
                <a:lnTo>
                  <a:pt x="297180" y="34289"/>
                </a:lnTo>
                <a:moveTo>
                  <a:pt x="68580" y="0"/>
                </a:moveTo>
                <a:cubicBezTo>
                  <a:pt x="43361" y="0"/>
                  <a:pt x="22860" y="20502"/>
                  <a:pt x="22860" y="45721"/>
                </a:cubicBezTo>
                <a:cubicBezTo>
                  <a:pt x="22860" y="70937"/>
                  <a:pt x="43361" y="91442"/>
                  <a:pt x="68580" y="91442"/>
                </a:cubicBezTo>
                <a:lnTo>
                  <a:pt x="165737" y="91442"/>
                </a:lnTo>
                <a:lnTo>
                  <a:pt x="165737" y="102871"/>
                </a:lnTo>
                <a:lnTo>
                  <a:pt x="158663" y="109943"/>
                </a:lnTo>
                <a:lnTo>
                  <a:pt x="138590" y="130016"/>
                </a:lnTo>
                <a:lnTo>
                  <a:pt x="131447" y="137160"/>
                </a:lnTo>
                <a:lnTo>
                  <a:pt x="91444" y="137160"/>
                </a:lnTo>
                <a:cubicBezTo>
                  <a:pt x="56726" y="137160"/>
                  <a:pt x="28580" y="165307"/>
                  <a:pt x="28580" y="200025"/>
                </a:cubicBezTo>
                <a:lnTo>
                  <a:pt x="28580" y="228601"/>
                </a:lnTo>
                <a:lnTo>
                  <a:pt x="22867" y="228601"/>
                </a:lnTo>
                <a:cubicBezTo>
                  <a:pt x="10223" y="228601"/>
                  <a:pt x="7" y="238817"/>
                  <a:pt x="7" y="251462"/>
                </a:cubicBezTo>
                <a:lnTo>
                  <a:pt x="7" y="297183"/>
                </a:lnTo>
                <a:cubicBezTo>
                  <a:pt x="7" y="309828"/>
                  <a:pt x="10223" y="320043"/>
                  <a:pt x="22867" y="320043"/>
                </a:cubicBezTo>
                <a:lnTo>
                  <a:pt x="68587" y="320043"/>
                </a:lnTo>
                <a:cubicBezTo>
                  <a:pt x="81232" y="320043"/>
                  <a:pt x="91447" y="309828"/>
                  <a:pt x="91447" y="297183"/>
                </a:cubicBezTo>
                <a:lnTo>
                  <a:pt x="91447" y="251462"/>
                </a:lnTo>
                <a:cubicBezTo>
                  <a:pt x="91447" y="238817"/>
                  <a:pt x="81232" y="228601"/>
                  <a:pt x="68587" y="228601"/>
                </a:cubicBezTo>
                <a:lnTo>
                  <a:pt x="62874" y="228601"/>
                </a:lnTo>
                <a:lnTo>
                  <a:pt x="62874" y="200025"/>
                </a:lnTo>
                <a:cubicBezTo>
                  <a:pt x="62874" y="184238"/>
                  <a:pt x="75661" y="171449"/>
                  <a:pt x="91451" y="171449"/>
                </a:cubicBezTo>
                <a:lnTo>
                  <a:pt x="131458" y="171449"/>
                </a:lnTo>
                <a:lnTo>
                  <a:pt x="138532" y="178522"/>
                </a:lnTo>
                <a:lnTo>
                  <a:pt x="158604" y="198595"/>
                </a:lnTo>
                <a:lnTo>
                  <a:pt x="165748" y="205738"/>
                </a:lnTo>
                <a:lnTo>
                  <a:pt x="165748" y="228598"/>
                </a:lnTo>
                <a:lnTo>
                  <a:pt x="160034" y="228598"/>
                </a:lnTo>
                <a:cubicBezTo>
                  <a:pt x="147390" y="228598"/>
                  <a:pt x="137174" y="238814"/>
                  <a:pt x="137174" y="251459"/>
                </a:cubicBezTo>
                <a:lnTo>
                  <a:pt x="137174" y="297180"/>
                </a:lnTo>
                <a:cubicBezTo>
                  <a:pt x="137174" y="309825"/>
                  <a:pt x="147390" y="320040"/>
                  <a:pt x="160034" y="320040"/>
                </a:cubicBezTo>
                <a:lnTo>
                  <a:pt x="205754" y="320040"/>
                </a:lnTo>
                <a:cubicBezTo>
                  <a:pt x="218399" y="320040"/>
                  <a:pt x="228614" y="309825"/>
                  <a:pt x="228614" y="297180"/>
                </a:cubicBezTo>
                <a:lnTo>
                  <a:pt x="228614" y="251459"/>
                </a:lnTo>
                <a:cubicBezTo>
                  <a:pt x="228614" y="238814"/>
                  <a:pt x="218399" y="228598"/>
                  <a:pt x="205754" y="228598"/>
                </a:cubicBezTo>
                <a:lnTo>
                  <a:pt x="200041" y="228598"/>
                </a:lnTo>
                <a:lnTo>
                  <a:pt x="200041" y="205738"/>
                </a:lnTo>
                <a:lnTo>
                  <a:pt x="207115" y="198665"/>
                </a:lnTo>
                <a:lnTo>
                  <a:pt x="227188" y="178592"/>
                </a:lnTo>
                <a:lnTo>
                  <a:pt x="234331" y="171449"/>
                </a:lnTo>
                <a:lnTo>
                  <a:pt x="274338" y="171449"/>
                </a:lnTo>
                <a:cubicBezTo>
                  <a:pt x="290124" y="171449"/>
                  <a:pt x="302915" y="184238"/>
                  <a:pt x="302915" y="200025"/>
                </a:cubicBezTo>
                <a:lnTo>
                  <a:pt x="302915" y="228601"/>
                </a:lnTo>
                <a:lnTo>
                  <a:pt x="297202" y="228601"/>
                </a:lnTo>
                <a:cubicBezTo>
                  <a:pt x="284557" y="228601"/>
                  <a:pt x="274342" y="238817"/>
                  <a:pt x="274342" y="251462"/>
                </a:cubicBezTo>
                <a:lnTo>
                  <a:pt x="274342" y="297183"/>
                </a:lnTo>
                <a:cubicBezTo>
                  <a:pt x="274342" y="309828"/>
                  <a:pt x="284557" y="320043"/>
                  <a:pt x="297202" y="320043"/>
                </a:cubicBezTo>
                <a:lnTo>
                  <a:pt x="342922" y="320043"/>
                </a:lnTo>
                <a:cubicBezTo>
                  <a:pt x="355566" y="320043"/>
                  <a:pt x="365782" y="309828"/>
                  <a:pt x="365782" y="297183"/>
                </a:cubicBezTo>
                <a:lnTo>
                  <a:pt x="365782" y="251462"/>
                </a:lnTo>
                <a:cubicBezTo>
                  <a:pt x="365782" y="238817"/>
                  <a:pt x="355566" y="228601"/>
                  <a:pt x="342922" y="228601"/>
                </a:cubicBezTo>
                <a:lnTo>
                  <a:pt x="337209" y="228601"/>
                </a:lnTo>
                <a:lnTo>
                  <a:pt x="337209" y="200025"/>
                </a:lnTo>
                <a:cubicBezTo>
                  <a:pt x="337209" y="165307"/>
                  <a:pt x="309063" y="137160"/>
                  <a:pt x="274345" y="137160"/>
                </a:cubicBezTo>
                <a:lnTo>
                  <a:pt x="234342" y="137160"/>
                </a:lnTo>
                <a:lnTo>
                  <a:pt x="227268" y="130087"/>
                </a:lnTo>
                <a:lnTo>
                  <a:pt x="207195" y="110014"/>
                </a:lnTo>
                <a:lnTo>
                  <a:pt x="200052" y="102871"/>
                </a:lnTo>
                <a:lnTo>
                  <a:pt x="200052" y="91442"/>
                </a:lnTo>
                <a:lnTo>
                  <a:pt x="297209" y="91442"/>
                </a:lnTo>
                <a:cubicBezTo>
                  <a:pt x="322428" y="91442"/>
                  <a:pt x="342929" y="70940"/>
                  <a:pt x="342929" y="45721"/>
                </a:cubicBezTo>
                <a:cubicBezTo>
                  <a:pt x="342929" y="20505"/>
                  <a:pt x="322428" y="0"/>
                  <a:pt x="297209" y="0"/>
                </a:cubicBezTo>
                <a:lnTo>
                  <a:pt x="68580" y="0"/>
                </a:lnTo>
                <a:moveTo>
                  <a:pt x="34290" y="285751"/>
                </a:moveTo>
                <a:lnTo>
                  <a:pt x="34290" y="262890"/>
                </a:lnTo>
                <a:lnTo>
                  <a:pt x="57150" y="262890"/>
                </a:lnTo>
                <a:lnTo>
                  <a:pt x="57150" y="285751"/>
                </a:lnTo>
                <a:lnTo>
                  <a:pt x="34290" y="285751"/>
                </a:lnTo>
                <a:moveTo>
                  <a:pt x="171450" y="285751"/>
                </a:moveTo>
                <a:lnTo>
                  <a:pt x="171450" y="262890"/>
                </a:lnTo>
                <a:lnTo>
                  <a:pt x="194310" y="262890"/>
                </a:lnTo>
                <a:lnTo>
                  <a:pt x="194310" y="285751"/>
                </a:lnTo>
                <a:lnTo>
                  <a:pt x="171450" y="285751"/>
                </a:lnTo>
                <a:moveTo>
                  <a:pt x="308610" y="285751"/>
                </a:moveTo>
                <a:lnTo>
                  <a:pt x="308610" y="262890"/>
                </a:lnTo>
                <a:lnTo>
                  <a:pt x="331470" y="262890"/>
                </a:lnTo>
                <a:lnTo>
                  <a:pt x="331470" y="285751"/>
                </a:lnTo>
                <a:lnTo>
                  <a:pt x="308610" y="285751"/>
                </a:lnTo>
                <a:moveTo>
                  <a:pt x="162807" y="154304"/>
                </a:moveTo>
                <a:lnTo>
                  <a:pt x="182880" y="134231"/>
                </a:lnTo>
                <a:lnTo>
                  <a:pt x="202953" y="154304"/>
                </a:lnTo>
                <a:lnTo>
                  <a:pt x="182880" y="174377"/>
                </a:lnTo>
                <a:lnTo>
                  <a:pt x="162807" y="154304"/>
                </a:lnTo>
              </a:path>
            </a:pathLst>
          </a:custGeom>
          <a:gradFill>
            <a:gsLst>
              <a:gs pos="0">
                <a:srgbClr val="ed7d31">
                  <a:alpha val="100000"/>
                </a:srgbClr>
              </a:gs>
              <a:gs pos="100000">
                <a:srgbClr val="7f00fd">
                  <a:alpha val="100000"/>
                </a:srgbClr>
              </a:gs>
            </a:gsLst>
            <a:lin ang="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3549907" y="4116997"/>
            <a:ext cx="365760" cy="220463"/>
          </a:xfrm>
          <a:custGeom>
            <a:avLst/>
            <a:gdLst/>
            <a:ahLst/>
            <a:cxnLst/>
            <a:rect l="l" t="t" r="r" b="b"/>
            <a:pathLst>
              <a:path w="365760" h="220463">
                <a:moveTo>
                  <a:pt x="155561" y="344"/>
                </a:moveTo>
                <a:lnTo>
                  <a:pt x="126359" y="29549"/>
                </a:lnTo>
                <a:cubicBezTo>
                  <a:pt x="117614" y="31950"/>
                  <a:pt x="109501" y="36350"/>
                  <a:pt x="102643" y="42408"/>
                </a:cubicBezTo>
                <a:lnTo>
                  <a:pt x="87442" y="55953"/>
                </a:lnTo>
                <a:cubicBezTo>
                  <a:pt x="81612" y="61154"/>
                  <a:pt x="74011" y="64011"/>
                  <a:pt x="66181" y="64011"/>
                </a:cubicBezTo>
                <a:lnTo>
                  <a:pt x="54864" y="64011"/>
                </a:lnTo>
                <a:lnTo>
                  <a:pt x="54864" y="137163"/>
                </a:lnTo>
                <a:cubicBezTo>
                  <a:pt x="66521" y="137507"/>
                  <a:pt x="77611" y="142249"/>
                  <a:pt x="85895" y="150536"/>
                </a:cubicBezTo>
                <a:lnTo>
                  <a:pt x="106239" y="170881"/>
                </a:lnTo>
                <a:lnTo>
                  <a:pt x="110240" y="174882"/>
                </a:lnTo>
                <a:lnTo>
                  <a:pt x="110240" y="174882"/>
                </a:lnTo>
                <a:lnTo>
                  <a:pt x="125672" y="190312"/>
                </a:lnTo>
                <a:cubicBezTo>
                  <a:pt x="129216" y="193855"/>
                  <a:pt x="135046" y="193855"/>
                  <a:pt x="138586" y="190312"/>
                </a:cubicBezTo>
                <a:cubicBezTo>
                  <a:pt x="139559" y="189340"/>
                  <a:pt x="140302" y="188198"/>
                  <a:pt x="140701" y="186997"/>
                </a:cubicBezTo>
                <a:cubicBezTo>
                  <a:pt x="142303" y="182596"/>
                  <a:pt x="146015" y="179280"/>
                  <a:pt x="150587" y="178253"/>
                </a:cubicBezTo>
                <a:cubicBezTo>
                  <a:pt x="155159" y="177223"/>
                  <a:pt x="159958" y="178597"/>
                  <a:pt x="163275" y="181968"/>
                </a:cubicBezTo>
                <a:lnTo>
                  <a:pt x="169449" y="188026"/>
                </a:lnTo>
                <a:cubicBezTo>
                  <a:pt x="176080" y="194655"/>
                  <a:pt x="186823" y="194655"/>
                  <a:pt x="193396" y="188026"/>
                </a:cubicBezTo>
                <a:cubicBezTo>
                  <a:pt x="196483" y="184939"/>
                  <a:pt x="198140" y="180998"/>
                  <a:pt x="198311" y="176939"/>
                </a:cubicBezTo>
                <a:cubicBezTo>
                  <a:pt x="198538" y="171910"/>
                  <a:pt x="201512" y="167452"/>
                  <a:pt x="206084" y="165281"/>
                </a:cubicBezTo>
                <a:cubicBezTo>
                  <a:pt x="210656" y="163109"/>
                  <a:pt x="215970" y="163566"/>
                  <a:pt x="220027" y="166480"/>
                </a:cubicBezTo>
                <a:cubicBezTo>
                  <a:pt x="225400" y="170310"/>
                  <a:pt x="232887" y="169796"/>
                  <a:pt x="237686" y="164994"/>
                </a:cubicBezTo>
                <a:cubicBezTo>
                  <a:pt x="243059" y="159622"/>
                  <a:pt x="243059" y="150935"/>
                  <a:pt x="237686" y="145620"/>
                </a:cubicBezTo>
                <a:lnTo>
                  <a:pt x="194365" y="102301"/>
                </a:lnTo>
                <a:lnTo>
                  <a:pt x="173904" y="121162"/>
                </a:lnTo>
                <a:cubicBezTo>
                  <a:pt x="158301" y="135565"/>
                  <a:pt x="134358" y="135792"/>
                  <a:pt x="118470" y="121675"/>
                </a:cubicBezTo>
                <a:cubicBezTo>
                  <a:pt x="100354" y="105560"/>
                  <a:pt x="99951" y="77442"/>
                  <a:pt x="117555" y="60810"/>
                </a:cubicBezTo>
                <a:lnTo>
                  <a:pt x="157617" y="22977"/>
                </a:lnTo>
                <a:cubicBezTo>
                  <a:pt x="173275" y="8232"/>
                  <a:pt x="193963" y="2"/>
                  <a:pt x="215509" y="2"/>
                </a:cubicBezTo>
                <a:cubicBezTo>
                  <a:pt x="236142" y="2"/>
                  <a:pt x="256087" y="7604"/>
                  <a:pt x="271460" y="21261"/>
                </a:cubicBezTo>
                <a:lnTo>
                  <a:pt x="288661" y="36577"/>
                </a:lnTo>
                <a:lnTo>
                  <a:pt x="310892" y="36577"/>
                </a:lnTo>
                <a:lnTo>
                  <a:pt x="333752" y="36577"/>
                </a:lnTo>
                <a:lnTo>
                  <a:pt x="356612" y="36577"/>
                </a:lnTo>
                <a:cubicBezTo>
                  <a:pt x="361641" y="36577"/>
                  <a:pt x="365756" y="40691"/>
                  <a:pt x="365756" y="45722"/>
                </a:cubicBezTo>
                <a:lnTo>
                  <a:pt x="365756" y="164593"/>
                </a:lnTo>
                <a:cubicBezTo>
                  <a:pt x="365756" y="174708"/>
                  <a:pt x="357585" y="182880"/>
                  <a:pt x="347468" y="182880"/>
                </a:cubicBezTo>
                <a:lnTo>
                  <a:pt x="329180" y="182880"/>
                </a:lnTo>
                <a:cubicBezTo>
                  <a:pt x="322436" y="182880"/>
                  <a:pt x="316492" y="179223"/>
                  <a:pt x="313350" y="173736"/>
                </a:cubicBezTo>
                <a:lnTo>
                  <a:pt x="264829" y="173736"/>
                </a:lnTo>
                <a:cubicBezTo>
                  <a:pt x="262886" y="177565"/>
                  <a:pt x="260315" y="181223"/>
                  <a:pt x="257115" y="184424"/>
                </a:cubicBezTo>
                <a:cubicBezTo>
                  <a:pt x="247341" y="194197"/>
                  <a:pt x="233797" y="198026"/>
                  <a:pt x="221109" y="195910"/>
                </a:cubicBezTo>
                <a:cubicBezTo>
                  <a:pt x="219054" y="200081"/>
                  <a:pt x="216252" y="203968"/>
                  <a:pt x="212766" y="207453"/>
                </a:cubicBezTo>
                <a:cubicBezTo>
                  <a:pt x="197163" y="223055"/>
                  <a:pt x="172763" y="224599"/>
                  <a:pt x="155389" y="212083"/>
                </a:cubicBezTo>
                <a:cubicBezTo>
                  <a:pt x="141044" y="223970"/>
                  <a:pt x="119669" y="223227"/>
                  <a:pt x="106242" y="209739"/>
                </a:cubicBezTo>
                <a:lnTo>
                  <a:pt x="90869" y="194309"/>
                </a:lnTo>
                <a:lnTo>
                  <a:pt x="86868" y="190308"/>
                </a:lnTo>
                <a:lnTo>
                  <a:pt x="66521" y="169964"/>
                </a:lnTo>
                <a:cubicBezTo>
                  <a:pt x="63379" y="166820"/>
                  <a:pt x="59264" y="164992"/>
                  <a:pt x="54864" y="164648"/>
                </a:cubicBezTo>
                <a:cubicBezTo>
                  <a:pt x="54864" y="174706"/>
                  <a:pt x="46634" y="182878"/>
                  <a:pt x="36576" y="182878"/>
                </a:cubicBezTo>
                <a:lnTo>
                  <a:pt x="18288" y="182878"/>
                </a:lnTo>
                <a:cubicBezTo>
                  <a:pt x="8171" y="182878"/>
                  <a:pt x="0" y="174706"/>
                  <a:pt x="0" y="164591"/>
                </a:cubicBezTo>
                <a:lnTo>
                  <a:pt x="0" y="45720"/>
                </a:lnTo>
                <a:cubicBezTo>
                  <a:pt x="0" y="40691"/>
                  <a:pt x="4115" y="36575"/>
                  <a:pt x="9144" y="36575"/>
                </a:cubicBezTo>
                <a:lnTo>
                  <a:pt x="32004" y="36575"/>
                </a:lnTo>
                <a:lnTo>
                  <a:pt x="54864" y="36575"/>
                </a:lnTo>
                <a:lnTo>
                  <a:pt x="66181" y="36575"/>
                </a:lnTo>
                <a:cubicBezTo>
                  <a:pt x="67325" y="36575"/>
                  <a:pt x="68408" y="36176"/>
                  <a:pt x="69209" y="35433"/>
                </a:cubicBezTo>
                <a:lnTo>
                  <a:pt x="84355" y="21945"/>
                </a:lnTo>
                <a:cubicBezTo>
                  <a:pt x="100299" y="7829"/>
                  <a:pt x="120818" y="0"/>
                  <a:pt x="142134" y="0"/>
                </a:cubicBezTo>
                <a:lnTo>
                  <a:pt x="148019" y="0"/>
                </a:lnTo>
                <a:cubicBezTo>
                  <a:pt x="150532" y="0"/>
                  <a:pt x="153107" y="115"/>
                  <a:pt x="155561" y="344"/>
                </a:cubicBezTo>
                <a:lnTo>
                  <a:pt x="155561" y="344"/>
                </a:lnTo>
                <a:moveTo>
                  <a:pt x="310896" y="146304"/>
                </a:moveTo>
                <a:lnTo>
                  <a:pt x="310896" y="64007"/>
                </a:lnTo>
                <a:lnTo>
                  <a:pt x="283464" y="64007"/>
                </a:lnTo>
                <a:cubicBezTo>
                  <a:pt x="280092" y="64007"/>
                  <a:pt x="276833" y="62750"/>
                  <a:pt x="274378" y="60521"/>
                </a:cubicBezTo>
                <a:lnTo>
                  <a:pt x="253289" y="41776"/>
                </a:lnTo>
                <a:cubicBezTo>
                  <a:pt x="242887" y="32518"/>
                  <a:pt x="229456" y="27430"/>
                  <a:pt x="215513" y="27430"/>
                </a:cubicBezTo>
                <a:cubicBezTo>
                  <a:pt x="200996" y="27430"/>
                  <a:pt x="187053" y="32975"/>
                  <a:pt x="176479" y="42918"/>
                </a:cubicBezTo>
                <a:lnTo>
                  <a:pt x="136418" y="80751"/>
                </a:lnTo>
                <a:cubicBezTo>
                  <a:pt x="130532" y="86351"/>
                  <a:pt x="130646" y="95782"/>
                  <a:pt x="136703" y="101153"/>
                </a:cubicBezTo>
                <a:cubicBezTo>
                  <a:pt x="142017" y="105897"/>
                  <a:pt x="150075" y="105782"/>
                  <a:pt x="155276" y="100981"/>
                </a:cubicBezTo>
                <a:lnTo>
                  <a:pt x="196366" y="63033"/>
                </a:lnTo>
                <a:cubicBezTo>
                  <a:pt x="201910" y="57889"/>
                  <a:pt x="210597" y="58231"/>
                  <a:pt x="215740" y="63833"/>
                </a:cubicBezTo>
                <a:cubicBezTo>
                  <a:pt x="220882" y="69433"/>
                  <a:pt x="220542" y="78064"/>
                  <a:pt x="214939" y="83207"/>
                </a:cubicBezTo>
                <a:lnTo>
                  <a:pt x="214482" y="83663"/>
                </a:lnTo>
                <a:lnTo>
                  <a:pt x="257001" y="126184"/>
                </a:lnTo>
                <a:cubicBezTo>
                  <a:pt x="262718" y="131898"/>
                  <a:pt x="266431" y="138929"/>
                  <a:pt x="268087" y="146244"/>
                </a:cubicBezTo>
                <a:lnTo>
                  <a:pt x="310834" y="146244"/>
                </a:lnTo>
                <a:lnTo>
                  <a:pt x="310896" y="146304"/>
                </a:lnTo>
                <a:moveTo>
                  <a:pt x="36576" y="155448"/>
                </a:moveTo>
                <a:cubicBezTo>
                  <a:pt x="36576" y="150397"/>
                  <a:pt x="32483" y="146304"/>
                  <a:pt x="27432" y="146304"/>
                </a:cubicBezTo>
                <a:cubicBezTo>
                  <a:pt x="22381" y="146304"/>
                  <a:pt x="18288" y="150398"/>
                  <a:pt x="18288" y="155448"/>
                </a:cubicBezTo>
                <a:cubicBezTo>
                  <a:pt x="18288" y="160499"/>
                  <a:pt x="22381" y="164593"/>
                  <a:pt x="27432" y="164593"/>
                </a:cubicBezTo>
                <a:cubicBezTo>
                  <a:pt x="32483" y="164593"/>
                  <a:pt x="36576" y="160499"/>
                  <a:pt x="36576" y="155448"/>
                </a:cubicBezTo>
                <a:moveTo>
                  <a:pt x="338328" y="164593"/>
                </a:moveTo>
                <a:cubicBezTo>
                  <a:pt x="343379" y="164593"/>
                  <a:pt x="347472" y="160499"/>
                  <a:pt x="347472" y="155448"/>
                </a:cubicBezTo>
                <a:cubicBezTo>
                  <a:pt x="347472" y="150397"/>
                  <a:pt x="343379" y="146304"/>
                  <a:pt x="338328" y="146304"/>
                </a:cubicBezTo>
                <a:cubicBezTo>
                  <a:pt x="333277" y="146304"/>
                  <a:pt x="329184" y="150398"/>
                  <a:pt x="329184" y="155448"/>
                </a:cubicBezTo>
                <a:cubicBezTo>
                  <a:pt x="329184" y="160499"/>
                  <a:pt x="333277" y="164593"/>
                  <a:pt x="338328" y="164593"/>
                </a:cubicBezTo>
              </a:path>
            </a:pathLst>
          </a:custGeom>
          <a:gradFill>
            <a:gsLst>
              <a:gs pos="0">
                <a:srgbClr val="ed7d31">
                  <a:alpha val="100000"/>
                </a:srgbClr>
              </a:gs>
              <a:gs pos="100000">
                <a:srgbClr val="7f00fd">
                  <a:alpha val="100000"/>
                </a:srgbClr>
              </a:gs>
            </a:gsLst>
            <a:lin ang="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6319391" y="4084988"/>
            <a:ext cx="365760" cy="284480"/>
          </a:xfrm>
          <a:custGeom>
            <a:avLst/>
            <a:gdLst/>
            <a:ahLst/>
            <a:cxnLst/>
            <a:rect l="l" t="t" r="r" b="b"/>
            <a:pathLst>
              <a:path w="365760" h="284480">
                <a:moveTo>
                  <a:pt x="350519" y="0"/>
                </a:moveTo>
                <a:cubicBezTo>
                  <a:pt x="342073" y="0"/>
                  <a:pt x="335278" y="6793"/>
                  <a:pt x="335278" y="15240"/>
                </a:cubicBezTo>
                <a:lnTo>
                  <a:pt x="335278" y="18858"/>
                </a:lnTo>
                <a:lnTo>
                  <a:pt x="30479" y="101980"/>
                </a:lnTo>
                <a:lnTo>
                  <a:pt x="30479" y="96518"/>
                </a:lnTo>
                <a:cubicBezTo>
                  <a:pt x="30479" y="88072"/>
                  <a:pt x="23683" y="81279"/>
                  <a:pt x="15238" y="81279"/>
                </a:cubicBezTo>
                <a:cubicBezTo>
                  <a:pt x="6792" y="81279"/>
                  <a:pt x="-4" y="88072"/>
                  <a:pt x="-4" y="96518"/>
                </a:cubicBezTo>
                <a:lnTo>
                  <a:pt x="-4" y="110299"/>
                </a:lnTo>
                <a:lnTo>
                  <a:pt x="-4" y="121920"/>
                </a:lnTo>
                <a:lnTo>
                  <a:pt x="-4" y="162560"/>
                </a:lnTo>
                <a:lnTo>
                  <a:pt x="-4" y="174181"/>
                </a:lnTo>
                <a:lnTo>
                  <a:pt x="-4" y="187961"/>
                </a:lnTo>
                <a:cubicBezTo>
                  <a:pt x="-4" y="196408"/>
                  <a:pt x="6792" y="203201"/>
                  <a:pt x="15238" y="203201"/>
                </a:cubicBezTo>
                <a:cubicBezTo>
                  <a:pt x="23683" y="203201"/>
                  <a:pt x="30479" y="196408"/>
                  <a:pt x="30479" y="187961"/>
                </a:cubicBezTo>
                <a:lnTo>
                  <a:pt x="30479" y="182499"/>
                </a:lnTo>
                <a:lnTo>
                  <a:pt x="105156" y="202882"/>
                </a:lnTo>
                <a:cubicBezTo>
                  <a:pt x="102870" y="209360"/>
                  <a:pt x="101601" y="216282"/>
                  <a:pt x="101601" y="223519"/>
                </a:cubicBezTo>
                <a:cubicBezTo>
                  <a:pt x="101601" y="257173"/>
                  <a:pt x="128905" y="284480"/>
                  <a:pt x="162562" y="284480"/>
                </a:cubicBezTo>
                <a:cubicBezTo>
                  <a:pt x="192342" y="284480"/>
                  <a:pt x="217174" y="263144"/>
                  <a:pt x="222444" y="234887"/>
                </a:cubicBezTo>
                <a:lnTo>
                  <a:pt x="335285" y="265622"/>
                </a:lnTo>
                <a:lnTo>
                  <a:pt x="335285" y="269240"/>
                </a:lnTo>
                <a:cubicBezTo>
                  <a:pt x="335285" y="277686"/>
                  <a:pt x="342081" y="284480"/>
                  <a:pt x="350526" y="284480"/>
                </a:cubicBezTo>
                <a:cubicBezTo>
                  <a:pt x="358972" y="284480"/>
                  <a:pt x="365767" y="277686"/>
                  <a:pt x="365767" y="269240"/>
                </a:cubicBezTo>
                <a:lnTo>
                  <a:pt x="365767" y="254001"/>
                </a:lnTo>
                <a:lnTo>
                  <a:pt x="365767" y="30482"/>
                </a:lnTo>
                <a:lnTo>
                  <a:pt x="365767" y="15242"/>
                </a:lnTo>
                <a:cubicBezTo>
                  <a:pt x="365767" y="6796"/>
                  <a:pt x="358972" y="3"/>
                  <a:pt x="350526" y="3"/>
                </a:cubicBezTo>
                <a:lnTo>
                  <a:pt x="350519" y="0"/>
                </a:lnTo>
                <a:moveTo>
                  <a:pt x="335281" y="234062"/>
                </a:moveTo>
                <a:lnTo>
                  <a:pt x="30482" y="150939"/>
                </a:lnTo>
                <a:lnTo>
                  <a:pt x="30482" y="133603"/>
                </a:lnTo>
                <a:lnTo>
                  <a:pt x="335281" y="50418"/>
                </a:lnTo>
                <a:lnTo>
                  <a:pt x="335281" y="234062"/>
                </a:lnTo>
                <a:moveTo>
                  <a:pt x="132080" y="223519"/>
                </a:moveTo>
                <a:cubicBezTo>
                  <a:pt x="132080" y="219010"/>
                  <a:pt x="133031" y="214757"/>
                  <a:pt x="134812" y="210945"/>
                </a:cubicBezTo>
                <a:lnTo>
                  <a:pt x="192913" y="226756"/>
                </a:lnTo>
                <a:cubicBezTo>
                  <a:pt x="191263" y="242058"/>
                  <a:pt x="178308" y="253935"/>
                  <a:pt x="162624" y="253935"/>
                </a:cubicBezTo>
                <a:cubicBezTo>
                  <a:pt x="145796" y="253935"/>
                  <a:pt x="132145" y="240283"/>
                  <a:pt x="132145" y="223456"/>
                </a:cubicBezTo>
                <a:lnTo>
                  <a:pt x="132080" y="223519"/>
                </a:lnTo>
              </a:path>
            </a:pathLst>
          </a:custGeom>
          <a:gradFill>
            <a:gsLst>
              <a:gs pos="0">
                <a:srgbClr val="ed7d31">
                  <a:alpha val="100000"/>
                </a:srgbClr>
              </a:gs>
              <a:gs pos="100000">
                <a:srgbClr val="7f00fd">
                  <a:alpha val="100000"/>
                </a:srgbClr>
              </a:gs>
            </a:gsLst>
            <a:lin ang="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11028204" y="395836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61999" y="702804"/>
            <a:ext cx="7312886" cy="7177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Understanding Your Target Audience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8442262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4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761999" y="6309360"/>
            <a:ext cx="6309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Digital Marketing Essentials for Small Businesses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8961122" y="0"/>
            <a:ext cx="3200400" cy="6858000"/>
          </a:xfrm>
          <a:prstGeom prst="rect">
            <a:avLst/>
          </a:prstGeom>
          <a:blipFill>
            <a:blip r:embed="rId1"/>
            <a:srcRect/>
            <a:stretch>
              <a:fillRect l="-110777" r="-110777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525647" y="4882986"/>
            <a:ext cx="24688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9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By gaining a clear picture of who your customers are and what they want, businesses can increase engagement.</a:t>
            </a:r>
            <a:endParaRPr lang="en-US" sz="950" dirty="0"/>
          </a:p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9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Tailored messaging and offers lead to higher conversion rates and customer satisfaction.</a:t>
            </a:r>
            <a:endParaRPr lang="en-US" sz="950" dirty="0"/>
          </a:p>
        </p:txBody>
      </p:sp>
      <p:sp>
        <p:nvSpPr>
          <p:cNvPr id="8" name="Text 6"/>
          <p:cNvSpPr/>
          <p:nvPr/>
        </p:nvSpPr>
        <p:spPr>
          <a:xfrm>
            <a:off x="3525647" y="4432403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Benefits of Audience Insights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761999" y="4882986"/>
            <a:ext cx="24688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9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Methods to gather audience insights include surveys, social media insights, website analytics, and competitor analysis.</a:t>
            </a:r>
            <a:endParaRPr lang="en-US" sz="950" dirty="0"/>
          </a:p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9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These tools help in collecting valuable data about the target audience.</a:t>
            </a:r>
            <a:endParaRPr lang="en-US" sz="950" dirty="0"/>
          </a:p>
        </p:txBody>
      </p:sp>
      <p:sp>
        <p:nvSpPr>
          <p:cNvPr id="10" name="Text 8"/>
          <p:cNvSpPr/>
          <p:nvPr/>
        </p:nvSpPr>
        <p:spPr>
          <a:xfrm>
            <a:off x="761999" y="4425110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Utilizing Research Methods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6289295" y="2528929"/>
            <a:ext cx="24688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9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Understanding preferences and online behaviors like browsing habits and purchasing patterns is essential.</a:t>
            </a:r>
            <a:endParaRPr lang="en-US" sz="950" dirty="0"/>
          </a:p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9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This analysis provides insights into customer needs and interests.</a:t>
            </a:r>
            <a:endParaRPr lang="en-US" sz="950" dirty="0"/>
          </a:p>
        </p:txBody>
      </p:sp>
      <p:sp>
        <p:nvSpPr>
          <p:cNvPr id="12" name="Text 10"/>
          <p:cNvSpPr/>
          <p:nvPr/>
        </p:nvSpPr>
        <p:spPr>
          <a:xfrm>
            <a:off x="6289295" y="2071053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Analyzing Preferences and Behaviors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525647" y="2528929"/>
            <a:ext cx="24688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9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Researching customer demographics such as age, gender, location, and income is crucial.</a:t>
            </a:r>
            <a:endParaRPr lang="en-US" sz="950" dirty="0"/>
          </a:p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9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These factors help in creating a detailed profile of the target audience.</a:t>
            </a:r>
            <a:endParaRPr lang="en-US" sz="950" dirty="0"/>
          </a:p>
        </p:txBody>
      </p:sp>
      <p:sp>
        <p:nvSpPr>
          <p:cNvPr id="14" name="Text 12"/>
          <p:cNvSpPr/>
          <p:nvPr/>
        </p:nvSpPr>
        <p:spPr>
          <a:xfrm>
            <a:off x="3525647" y="2078346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Researching Demographics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761999" y="2528929"/>
            <a:ext cx="24688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9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Identifying and understanding your target audience is foundational to any successful digital marketing strategy.</a:t>
            </a:r>
            <a:endParaRPr lang="en-US" sz="950" dirty="0"/>
          </a:p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9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This knowledge allows businesses to tailor their messaging and strategies effectively.</a:t>
            </a:r>
            <a:endParaRPr lang="en-US" sz="950" dirty="0"/>
          </a:p>
        </p:txBody>
      </p:sp>
      <p:sp>
        <p:nvSpPr>
          <p:cNvPr id="16" name="Text 14"/>
          <p:cNvSpPr/>
          <p:nvPr/>
        </p:nvSpPr>
        <p:spPr>
          <a:xfrm>
            <a:off x="761999" y="2071053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Importance of Understanding Your Audience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761999" y="1727830"/>
            <a:ext cx="274320" cy="192024"/>
          </a:xfrm>
          <a:custGeom>
            <a:avLst/>
            <a:gdLst/>
            <a:ahLst/>
            <a:cxnLst/>
            <a:rect l="l" t="t" r="r" b="b"/>
            <a:pathLst>
              <a:path w="274320" h="192024">
                <a:moveTo>
                  <a:pt x="44577" y="44576"/>
                </a:moveTo>
                <a:cubicBezTo>
                  <a:pt x="44577" y="31319"/>
                  <a:pt x="55325" y="20573"/>
                  <a:pt x="68580" y="20573"/>
                </a:cubicBezTo>
                <a:cubicBezTo>
                  <a:pt x="81835" y="20573"/>
                  <a:pt x="92583" y="31319"/>
                  <a:pt x="92583" y="44576"/>
                </a:cubicBezTo>
                <a:cubicBezTo>
                  <a:pt x="92583" y="57834"/>
                  <a:pt x="81835" y="68579"/>
                  <a:pt x="68580" y="68579"/>
                </a:cubicBezTo>
                <a:cubicBezTo>
                  <a:pt x="55325" y="68579"/>
                  <a:pt x="44577" y="57834"/>
                  <a:pt x="44577" y="44576"/>
                </a:cubicBezTo>
                <a:moveTo>
                  <a:pt x="113157" y="44576"/>
                </a:moveTo>
                <a:cubicBezTo>
                  <a:pt x="113157" y="19957"/>
                  <a:pt x="93200" y="0"/>
                  <a:pt x="68580" y="0"/>
                </a:cubicBezTo>
                <a:cubicBezTo>
                  <a:pt x="43960" y="0"/>
                  <a:pt x="24003" y="19957"/>
                  <a:pt x="24003" y="44576"/>
                </a:cubicBezTo>
                <a:cubicBezTo>
                  <a:pt x="24003" y="69196"/>
                  <a:pt x="43960" y="89153"/>
                  <a:pt x="68580" y="89153"/>
                </a:cubicBezTo>
                <a:cubicBezTo>
                  <a:pt x="93200" y="89153"/>
                  <a:pt x="113157" y="69196"/>
                  <a:pt x="113157" y="44576"/>
                </a:cubicBezTo>
                <a:moveTo>
                  <a:pt x="205740" y="82296"/>
                </a:moveTo>
                <a:cubicBezTo>
                  <a:pt x="228465" y="82296"/>
                  <a:pt x="246888" y="63873"/>
                  <a:pt x="246888" y="41147"/>
                </a:cubicBezTo>
                <a:cubicBezTo>
                  <a:pt x="246888" y="18421"/>
                  <a:pt x="228465" y="-2"/>
                  <a:pt x="205740" y="-2"/>
                </a:cubicBezTo>
                <a:cubicBezTo>
                  <a:pt x="183015" y="-2"/>
                  <a:pt x="164592" y="18421"/>
                  <a:pt x="164592" y="41147"/>
                </a:cubicBezTo>
                <a:cubicBezTo>
                  <a:pt x="164592" y="63873"/>
                  <a:pt x="183015" y="82296"/>
                  <a:pt x="205740" y="82296"/>
                </a:cubicBezTo>
                <a:moveTo>
                  <a:pt x="54864" y="130302"/>
                </a:moveTo>
                <a:lnTo>
                  <a:pt x="82296" y="130302"/>
                </a:lnTo>
                <a:cubicBezTo>
                  <a:pt x="101241" y="130302"/>
                  <a:pt x="116586" y="145646"/>
                  <a:pt x="116586" y="164591"/>
                </a:cubicBezTo>
                <a:lnTo>
                  <a:pt x="116586" y="171449"/>
                </a:lnTo>
                <a:lnTo>
                  <a:pt x="20574" y="171449"/>
                </a:lnTo>
                <a:lnTo>
                  <a:pt x="20574" y="164591"/>
                </a:lnTo>
                <a:cubicBezTo>
                  <a:pt x="20574" y="145646"/>
                  <a:pt x="35919" y="130302"/>
                  <a:pt x="54864" y="130302"/>
                </a:cubicBezTo>
                <a:moveTo>
                  <a:pt x="54864" y="109728"/>
                </a:moveTo>
                <a:cubicBezTo>
                  <a:pt x="24560" y="109728"/>
                  <a:pt x="0" y="134288"/>
                  <a:pt x="0" y="164591"/>
                </a:cubicBezTo>
                <a:lnTo>
                  <a:pt x="0" y="171449"/>
                </a:lnTo>
                <a:cubicBezTo>
                  <a:pt x="0" y="182807"/>
                  <a:pt x="9214" y="192022"/>
                  <a:pt x="20574" y="192022"/>
                </a:cubicBezTo>
                <a:lnTo>
                  <a:pt x="116586" y="192022"/>
                </a:lnTo>
                <a:cubicBezTo>
                  <a:pt x="127946" y="192022"/>
                  <a:pt x="137160" y="182807"/>
                  <a:pt x="137160" y="171449"/>
                </a:cubicBezTo>
                <a:lnTo>
                  <a:pt x="137160" y="164591"/>
                </a:lnTo>
                <a:cubicBezTo>
                  <a:pt x="137160" y="134288"/>
                  <a:pt x="112600" y="109728"/>
                  <a:pt x="82296" y="109728"/>
                </a:cubicBezTo>
                <a:lnTo>
                  <a:pt x="54864" y="109728"/>
                </a:lnTo>
                <a:moveTo>
                  <a:pt x="192024" y="192024"/>
                </a:moveTo>
                <a:lnTo>
                  <a:pt x="219456" y="192024"/>
                </a:lnTo>
                <a:cubicBezTo>
                  <a:pt x="249760" y="192024"/>
                  <a:pt x="274320" y="167464"/>
                  <a:pt x="274320" y="137161"/>
                </a:cubicBezTo>
                <a:lnTo>
                  <a:pt x="274320" y="130304"/>
                </a:lnTo>
                <a:cubicBezTo>
                  <a:pt x="274320" y="118946"/>
                  <a:pt x="265106" y="109730"/>
                  <a:pt x="253746" y="109730"/>
                </a:cubicBezTo>
                <a:lnTo>
                  <a:pt x="157734" y="109730"/>
                </a:lnTo>
                <a:cubicBezTo>
                  <a:pt x="148391" y="109730"/>
                  <a:pt x="140460" y="115988"/>
                  <a:pt x="137975" y="124560"/>
                </a:cubicBezTo>
                <a:cubicBezTo>
                  <a:pt x="146075" y="135834"/>
                  <a:pt x="150876" y="149635"/>
                  <a:pt x="150876" y="164594"/>
                </a:cubicBezTo>
                <a:lnTo>
                  <a:pt x="150876" y="171451"/>
                </a:lnTo>
                <a:cubicBezTo>
                  <a:pt x="150876" y="172094"/>
                  <a:pt x="150876" y="172737"/>
                  <a:pt x="150832" y="173379"/>
                </a:cubicBezTo>
                <a:cubicBezTo>
                  <a:pt x="160861" y="184823"/>
                  <a:pt x="175606" y="192024"/>
                  <a:pt x="192024" y="192024"/>
                </a:cubicBezTo>
                <a:lnTo>
                  <a:pt x="192024" y="192024"/>
                </a:lnTo>
              </a:path>
            </a:pathLst>
          </a:custGeom>
          <a:solidFill>
            <a:srgbClr val="A953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3525647" y="1686719"/>
            <a:ext cx="274320" cy="274246"/>
          </a:xfrm>
          <a:custGeom>
            <a:avLst/>
            <a:gdLst/>
            <a:ahLst/>
            <a:cxnLst/>
            <a:rect l="l" t="t" r="r" b="b"/>
            <a:pathLst>
              <a:path w="274320" h="274246">
                <a:moveTo>
                  <a:pt x="197148" y="111432"/>
                </a:moveTo>
                <a:cubicBezTo>
                  <a:pt x="197148" y="64091"/>
                  <a:pt x="158771" y="25716"/>
                  <a:pt x="111431" y="25716"/>
                </a:cubicBezTo>
                <a:cubicBezTo>
                  <a:pt x="64092" y="25716"/>
                  <a:pt x="25715" y="64091"/>
                  <a:pt x="25715" y="111432"/>
                </a:cubicBezTo>
                <a:cubicBezTo>
                  <a:pt x="25715" y="158772"/>
                  <a:pt x="64092" y="197147"/>
                  <a:pt x="111431" y="197147"/>
                </a:cubicBezTo>
                <a:cubicBezTo>
                  <a:pt x="158771" y="197147"/>
                  <a:pt x="197148" y="158772"/>
                  <a:pt x="197148" y="111432"/>
                </a:cubicBezTo>
                <a:lnTo>
                  <a:pt x="197148" y="111432"/>
                </a:lnTo>
                <a:moveTo>
                  <a:pt x="180593" y="198809"/>
                </a:moveTo>
                <a:cubicBezTo>
                  <a:pt x="161629" y="213863"/>
                  <a:pt x="137574" y="222864"/>
                  <a:pt x="111431" y="222864"/>
                </a:cubicBezTo>
                <a:cubicBezTo>
                  <a:pt x="49877" y="222864"/>
                  <a:pt x="0" y="172986"/>
                  <a:pt x="0" y="111432"/>
                </a:cubicBezTo>
                <a:cubicBezTo>
                  <a:pt x="0" y="49877"/>
                  <a:pt x="49877" y="0"/>
                  <a:pt x="111431" y="0"/>
                </a:cubicBezTo>
                <a:cubicBezTo>
                  <a:pt x="172986" y="0"/>
                  <a:pt x="222863" y="49877"/>
                  <a:pt x="222863" y="111432"/>
                </a:cubicBezTo>
                <a:cubicBezTo>
                  <a:pt x="222863" y="137576"/>
                  <a:pt x="213863" y="161630"/>
                  <a:pt x="198808" y="180594"/>
                </a:cubicBezTo>
                <a:lnTo>
                  <a:pt x="270543" y="252329"/>
                </a:lnTo>
                <a:cubicBezTo>
                  <a:pt x="275579" y="257364"/>
                  <a:pt x="275579" y="265509"/>
                  <a:pt x="270543" y="270489"/>
                </a:cubicBezTo>
                <a:cubicBezTo>
                  <a:pt x="265506" y="275472"/>
                  <a:pt x="257364" y="275524"/>
                  <a:pt x="252383" y="270489"/>
                </a:cubicBezTo>
                <a:lnTo>
                  <a:pt x="180593" y="198809"/>
                </a:lnTo>
              </a:path>
            </a:pathLst>
          </a:custGeom>
          <a:solidFill>
            <a:srgbClr val="A953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6289295" y="1700879"/>
            <a:ext cx="274320" cy="245925"/>
          </a:xfrm>
          <a:custGeom>
            <a:avLst/>
            <a:gdLst/>
            <a:ahLst/>
            <a:cxnLst/>
            <a:rect l="l" t="t" r="r" b="b"/>
            <a:pathLst>
              <a:path w="274320" h="245925">
                <a:moveTo>
                  <a:pt x="11527" y="0"/>
                </a:moveTo>
                <a:cubicBezTo>
                  <a:pt x="5138" y="0"/>
                  <a:pt x="0" y="5140"/>
                  <a:pt x="0" y="11529"/>
                </a:cubicBezTo>
                <a:cubicBezTo>
                  <a:pt x="0" y="17918"/>
                  <a:pt x="5141" y="23058"/>
                  <a:pt x="11527" y="23058"/>
                </a:cubicBezTo>
                <a:lnTo>
                  <a:pt x="33382" y="23058"/>
                </a:lnTo>
                <a:cubicBezTo>
                  <a:pt x="35206" y="23058"/>
                  <a:pt x="36792" y="24354"/>
                  <a:pt x="37176" y="26181"/>
                </a:cubicBezTo>
                <a:lnTo>
                  <a:pt x="61961" y="156350"/>
                </a:lnTo>
                <a:cubicBezTo>
                  <a:pt x="65082" y="172681"/>
                  <a:pt x="79347" y="184449"/>
                  <a:pt x="95919" y="184449"/>
                </a:cubicBezTo>
                <a:lnTo>
                  <a:pt x="234395" y="184449"/>
                </a:lnTo>
                <a:cubicBezTo>
                  <a:pt x="240784" y="184449"/>
                  <a:pt x="245922" y="179309"/>
                  <a:pt x="245922" y="172922"/>
                </a:cubicBezTo>
                <a:cubicBezTo>
                  <a:pt x="245922" y="166533"/>
                  <a:pt x="240782" y="161396"/>
                  <a:pt x="234395" y="161396"/>
                </a:cubicBezTo>
                <a:lnTo>
                  <a:pt x="95919" y="161396"/>
                </a:lnTo>
                <a:cubicBezTo>
                  <a:pt x="90394" y="161396"/>
                  <a:pt x="85640" y="157456"/>
                  <a:pt x="84584" y="152029"/>
                </a:cubicBezTo>
                <a:lnTo>
                  <a:pt x="81989" y="138341"/>
                </a:lnTo>
                <a:lnTo>
                  <a:pt x="220561" y="138341"/>
                </a:lnTo>
                <a:cubicBezTo>
                  <a:pt x="236220" y="138341"/>
                  <a:pt x="249908" y="127869"/>
                  <a:pt x="253943" y="112740"/>
                </a:cubicBezTo>
                <a:lnTo>
                  <a:pt x="273637" y="39587"/>
                </a:lnTo>
                <a:cubicBezTo>
                  <a:pt x="276951" y="27386"/>
                  <a:pt x="267728" y="15378"/>
                  <a:pt x="255096" y="15378"/>
                </a:cubicBezTo>
                <a:lnTo>
                  <a:pt x="57684" y="15378"/>
                </a:lnTo>
                <a:cubicBezTo>
                  <a:pt x="53314" y="6156"/>
                  <a:pt x="43995" y="8"/>
                  <a:pt x="33379" y="8"/>
                </a:cubicBezTo>
                <a:lnTo>
                  <a:pt x="11527" y="0"/>
                </a:lnTo>
                <a:moveTo>
                  <a:pt x="62970" y="38426"/>
                </a:moveTo>
                <a:lnTo>
                  <a:pt x="250103" y="38426"/>
                </a:lnTo>
                <a:lnTo>
                  <a:pt x="231707" y="106727"/>
                </a:lnTo>
                <a:cubicBezTo>
                  <a:pt x="230363" y="111771"/>
                  <a:pt x="225798" y="115278"/>
                  <a:pt x="220564" y="115278"/>
                </a:cubicBezTo>
                <a:lnTo>
                  <a:pt x="77619" y="115278"/>
                </a:lnTo>
                <a:lnTo>
                  <a:pt x="62970" y="38426"/>
                </a:lnTo>
                <a:moveTo>
                  <a:pt x="84537" y="245925"/>
                </a:moveTo>
                <a:cubicBezTo>
                  <a:pt x="97271" y="245925"/>
                  <a:pt x="107594" y="235604"/>
                  <a:pt x="107594" y="222870"/>
                </a:cubicBezTo>
                <a:cubicBezTo>
                  <a:pt x="107594" y="210136"/>
                  <a:pt x="97271" y="199814"/>
                  <a:pt x="84537" y="199814"/>
                </a:cubicBezTo>
                <a:cubicBezTo>
                  <a:pt x="71803" y="199814"/>
                  <a:pt x="61481" y="210136"/>
                  <a:pt x="61481" y="222870"/>
                </a:cubicBezTo>
                <a:cubicBezTo>
                  <a:pt x="61481" y="235604"/>
                  <a:pt x="71803" y="245925"/>
                  <a:pt x="84537" y="245925"/>
                </a:cubicBezTo>
                <a:moveTo>
                  <a:pt x="245925" y="222870"/>
                </a:moveTo>
                <a:cubicBezTo>
                  <a:pt x="245925" y="210136"/>
                  <a:pt x="235602" y="199814"/>
                  <a:pt x="222869" y="199814"/>
                </a:cubicBezTo>
                <a:cubicBezTo>
                  <a:pt x="210135" y="199814"/>
                  <a:pt x="199812" y="210136"/>
                  <a:pt x="199812" y="222870"/>
                </a:cubicBezTo>
                <a:cubicBezTo>
                  <a:pt x="199812" y="235604"/>
                  <a:pt x="210135" y="245925"/>
                  <a:pt x="222869" y="245925"/>
                </a:cubicBezTo>
                <a:cubicBezTo>
                  <a:pt x="235602" y="245925"/>
                  <a:pt x="245925" y="235604"/>
                  <a:pt x="245925" y="222870"/>
                </a:cubicBezTo>
              </a:path>
            </a:pathLst>
          </a:custGeom>
          <a:solidFill>
            <a:srgbClr val="A953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756163" y="4061493"/>
            <a:ext cx="274320" cy="240030"/>
          </a:xfrm>
          <a:custGeom>
            <a:avLst/>
            <a:gdLst/>
            <a:ahLst/>
            <a:cxnLst/>
            <a:rect l="l" t="t" r="r" b="b"/>
            <a:pathLst>
              <a:path w="274320" h="240030">
                <a:moveTo>
                  <a:pt x="12860" y="0"/>
                </a:moveTo>
                <a:cubicBezTo>
                  <a:pt x="19987" y="0"/>
                  <a:pt x="25720" y="5732"/>
                  <a:pt x="25720" y="12858"/>
                </a:cubicBezTo>
                <a:lnTo>
                  <a:pt x="25720" y="201452"/>
                </a:lnTo>
                <a:cubicBezTo>
                  <a:pt x="25720" y="208579"/>
                  <a:pt x="31453" y="214311"/>
                  <a:pt x="38580" y="214311"/>
                </a:cubicBezTo>
                <a:lnTo>
                  <a:pt x="261465" y="214311"/>
                </a:lnTo>
                <a:cubicBezTo>
                  <a:pt x="268592" y="214311"/>
                  <a:pt x="274325" y="220043"/>
                  <a:pt x="274325" y="227169"/>
                </a:cubicBezTo>
                <a:cubicBezTo>
                  <a:pt x="274325" y="234296"/>
                  <a:pt x="268592" y="240027"/>
                  <a:pt x="261468" y="240027"/>
                </a:cubicBezTo>
                <a:lnTo>
                  <a:pt x="38583" y="240027"/>
                </a:lnTo>
                <a:cubicBezTo>
                  <a:pt x="17260" y="240027"/>
                  <a:pt x="8" y="222774"/>
                  <a:pt x="8" y="201452"/>
                </a:cubicBezTo>
                <a:lnTo>
                  <a:pt x="8" y="12858"/>
                </a:lnTo>
                <a:cubicBezTo>
                  <a:pt x="8" y="5732"/>
                  <a:pt x="5741" y="0"/>
                  <a:pt x="12868" y="0"/>
                </a:cubicBezTo>
                <a:lnTo>
                  <a:pt x="12860" y="0"/>
                </a:lnTo>
              </a:path>
              <a:path w="274320" h="240030">
                <a:moveTo>
                  <a:pt x="90013" y="102870"/>
                </a:moveTo>
                <a:cubicBezTo>
                  <a:pt x="97139" y="102870"/>
                  <a:pt x="102873" y="108602"/>
                  <a:pt x="102873" y="115728"/>
                </a:cubicBezTo>
                <a:lnTo>
                  <a:pt x="102873" y="158590"/>
                </a:lnTo>
                <a:cubicBezTo>
                  <a:pt x="102873" y="165717"/>
                  <a:pt x="97139" y="171448"/>
                  <a:pt x="90015" y="171448"/>
                </a:cubicBezTo>
                <a:cubicBezTo>
                  <a:pt x="82888" y="171448"/>
                  <a:pt x="77158" y="165717"/>
                  <a:pt x="77158" y="158590"/>
                </a:cubicBezTo>
                <a:lnTo>
                  <a:pt x="77158" y="115728"/>
                </a:lnTo>
                <a:cubicBezTo>
                  <a:pt x="77158" y="108601"/>
                  <a:pt x="82891" y="102870"/>
                  <a:pt x="90018" y="102870"/>
                </a:cubicBezTo>
                <a:lnTo>
                  <a:pt x="90013" y="102870"/>
                </a:lnTo>
              </a:path>
              <a:path w="274320" h="240030">
                <a:moveTo>
                  <a:pt x="154305" y="64294"/>
                </a:moveTo>
                <a:lnTo>
                  <a:pt x="154305" y="158593"/>
                </a:lnTo>
                <a:cubicBezTo>
                  <a:pt x="154305" y="165719"/>
                  <a:pt x="148572" y="171451"/>
                  <a:pt x="141448" y="171451"/>
                </a:cubicBezTo>
                <a:cubicBezTo>
                  <a:pt x="134321" y="171451"/>
                  <a:pt x="128590" y="165719"/>
                  <a:pt x="128590" y="158593"/>
                </a:cubicBezTo>
                <a:lnTo>
                  <a:pt x="128590" y="64294"/>
                </a:lnTo>
                <a:cubicBezTo>
                  <a:pt x="128590" y="57168"/>
                  <a:pt x="134323" y="51436"/>
                  <a:pt x="141450" y="51436"/>
                </a:cubicBezTo>
                <a:cubicBezTo>
                  <a:pt x="148577" y="51436"/>
                  <a:pt x="154310" y="57168"/>
                  <a:pt x="154310" y="64294"/>
                </a:cubicBezTo>
                <a:lnTo>
                  <a:pt x="154305" y="64294"/>
                </a:lnTo>
              </a:path>
              <a:path w="274320" h="240030">
                <a:moveTo>
                  <a:pt x="192883" y="85724"/>
                </a:moveTo>
                <a:cubicBezTo>
                  <a:pt x="200009" y="85724"/>
                  <a:pt x="205743" y="91456"/>
                  <a:pt x="205743" y="98583"/>
                </a:cubicBezTo>
                <a:lnTo>
                  <a:pt x="205743" y="158590"/>
                </a:lnTo>
                <a:cubicBezTo>
                  <a:pt x="205743" y="165717"/>
                  <a:pt x="200009" y="171449"/>
                  <a:pt x="192885" y="171449"/>
                </a:cubicBezTo>
                <a:cubicBezTo>
                  <a:pt x="185758" y="171449"/>
                  <a:pt x="180028" y="165717"/>
                  <a:pt x="180028" y="158590"/>
                </a:cubicBezTo>
                <a:lnTo>
                  <a:pt x="180028" y="98583"/>
                </a:lnTo>
                <a:cubicBezTo>
                  <a:pt x="180028" y="91456"/>
                  <a:pt x="185761" y="85724"/>
                  <a:pt x="192888" y="85724"/>
                </a:cubicBezTo>
                <a:lnTo>
                  <a:pt x="192883" y="85724"/>
                </a:lnTo>
              </a:path>
              <a:path w="274320" h="240030">
                <a:moveTo>
                  <a:pt x="257175" y="30004"/>
                </a:moveTo>
                <a:lnTo>
                  <a:pt x="257175" y="158590"/>
                </a:lnTo>
                <a:cubicBezTo>
                  <a:pt x="257175" y="165717"/>
                  <a:pt x="251442" y="171449"/>
                  <a:pt x="244318" y="171449"/>
                </a:cubicBezTo>
                <a:cubicBezTo>
                  <a:pt x="237191" y="171449"/>
                  <a:pt x="231460" y="165717"/>
                  <a:pt x="231460" y="158590"/>
                </a:cubicBezTo>
                <a:lnTo>
                  <a:pt x="231460" y="30004"/>
                </a:lnTo>
                <a:cubicBezTo>
                  <a:pt x="231460" y="22877"/>
                  <a:pt x="237193" y="17145"/>
                  <a:pt x="244320" y="17145"/>
                </a:cubicBezTo>
                <a:cubicBezTo>
                  <a:pt x="251447" y="17145"/>
                  <a:pt x="257180" y="22877"/>
                  <a:pt x="257180" y="30004"/>
                </a:cubicBezTo>
                <a:lnTo>
                  <a:pt x="257175" y="30004"/>
                </a:lnTo>
              </a:path>
            </a:pathLst>
          </a:custGeom>
          <a:solidFill>
            <a:srgbClr val="A953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3525647" y="4061497"/>
            <a:ext cx="274320" cy="240023"/>
          </a:xfrm>
          <a:custGeom>
            <a:avLst/>
            <a:gdLst/>
            <a:ahLst/>
            <a:cxnLst/>
            <a:rect l="l" t="t" r="r" b="b"/>
            <a:pathLst>
              <a:path w="274320" h="240023">
                <a:moveTo>
                  <a:pt x="66276" y="192457"/>
                </a:moveTo>
                <a:cubicBezTo>
                  <a:pt x="73186" y="187422"/>
                  <a:pt x="82131" y="186138"/>
                  <a:pt x="90166" y="189030"/>
                </a:cubicBezTo>
                <a:cubicBezTo>
                  <a:pt x="104360" y="194171"/>
                  <a:pt x="120270" y="197119"/>
                  <a:pt x="137196" y="197119"/>
                </a:cubicBezTo>
                <a:cubicBezTo>
                  <a:pt x="203990" y="197119"/>
                  <a:pt x="248611" y="153999"/>
                  <a:pt x="248611" y="111416"/>
                </a:cubicBezTo>
                <a:cubicBezTo>
                  <a:pt x="248611" y="68831"/>
                  <a:pt x="203993" y="25714"/>
                  <a:pt x="137196" y="25714"/>
                </a:cubicBezTo>
                <a:cubicBezTo>
                  <a:pt x="70401" y="25714"/>
                  <a:pt x="25781" y="68834"/>
                  <a:pt x="25781" y="111416"/>
                </a:cubicBezTo>
                <a:cubicBezTo>
                  <a:pt x="25781" y="128556"/>
                  <a:pt x="32422" y="145055"/>
                  <a:pt x="44903" y="159195"/>
                </a:cubicBezTo>
                <a:cubicBezTo>
                  <a:pt x="49509" y="164391"/>
                  <a:pt x="51759" y="171247"/>
                  <a:pt x="51224" y="178210"/>
                </a:cubicBezTo>
                <a:cubicBezTo>
                  <a:pt x="50475" y="187904"/>
                  <a:pt x="48171" y="196797"/>
                  <a:pt x="45172" y="204670"/>
                </a:cubicBezTo>
                <a:cubicBezTo>
                  <a:pt x="54277" y="200438"/>
                  <a:pt x="61832" y="195724"/>
                  <a:pt x="66276" y="192510"/>
                </a:cubicBezTo>
                <a:lnTo>
                  <a:pt x="66276" y="192457"/>
                </a:lnTo>
                <a:moveTo>
                  <a:pt x="11425" y="214204"/>
                </a:moveTo>
                <a:cubicBezTo>
                  <a:pt x="12388" y="212756"/>
                  <a:pt x="13299" y="211311"/>
                  <a:pt x="14158" y="209864"/>
                </a:cubicBezTo>
                <a:cubicBezTo>
                  <a:pt x="19515" y="200971"/>
                  <a:pt x="24604" y="189294"/>
                  <a:pt x="25621" y="176172"/>
                </a:cubicBezTo>
                <a:cubicBezTo>
                  <a:pt x="9552" y="157906"/>
                  <a:pt x="71" y="135570"/>
                  <a:pt x="71" y="111411"/>
                </a:cubicBezTo>
                <a:cubicBezTo>
                  <a:pt x="71" y="49865"/>
                  <a:pt x="61456" y="-2"/>
                  <a:pt x="137196" y="-2"/>
                </a:cubicBezTo>
                <a:cubicBezTo>
                  <a:pt x="212935" y="-2"/>
                  <a:pt x="274320" y="49867"/>
                  <a:pt x="274320" y="111411"/>
                </a:cubicBezTo>
                <a:cubicBezTo>
                  <a:pt x="274320" y="172958"/>
                  <a:pt x="212935" y="222825"/>
                  <a:pt x="137196" y="222825"/>
                </a:cubicBezTo>
                <a:cubicBezTo>
                  <a:pt x="117324" y="222825"/>
                  <a:pt x="98467" y="219398"/>
                  <a:pt x="81435" y="213236"/>
                </a:cubicBezTo>
                <a:cubicBezTo>
                  <a:pt x="75059" y="217897"/>
                  <a:pt x="64668" y="224270"/>
                  <a:pt x="52349" y="229627"/>
                </a:cubicBezTo>
                <a:cubicBezTo>
                  <a:pt x="44262" y="233163"/>
                  <a:pt x="35047" y="236377"/>
                  <a:pt x="25512" y="238251"/>
                </a:cubicBezTo>
                <a:cubicBezTo>
                  <a:pt x="25084" y="238359"/>
                  <a:pt x="24656" y="238412"/>
                  <a:pt x="24225" y="238520"/>
                </a:cubicBezTo>
                <a:cubicBezTo>
                  <a:pt x="21869" y="238950"/>
                  <a:pt x="19565" y="239324"/>
                  <a:pt x="17156" y="239538"/>
                </a:cubicBezTo>
                <a:cubicBezTo>
                  <a:pt x="17049" y="239538"/>
                  <a:pt x="16887" y="239591"/>
                  <a:pt x="16780" y="239591"/>
                </a:cubicBezTo>
                <a:cubicBezTo>
                  <a:pt x="14048" y="239859"/>
                  <a:pt x="11316" y="240020"/>
                  <a:pt x="8584" y="240020"/>
                </a:cubicBezTo>
                <a:cubicBezTo>
                  <a:pt x="5102" y="240020"/>
                  <a:pt x="1994" y="237932"/>
                  <a:pt x="656" y="234718"/>
                </a:cubicBezTo>
                <a:cubicBezTo>
                  <a:pt x="-683" y="231504"/>
                  <a:pt x="66" y="227861"/>
                  <a:pt x="2477" y="225398"/>
                </a:cubicBezTo>
                <a:cubicBezTo>
                  <a:pt x="4674" y="223149"/>
                  <a:pt x="6655" y="220737"/>
                  <a:pt x="8529" y="218166"/>
                </a:cubicBezTo>
                <a:cubicBezTo>
                  <a:pt x="9439" y="216935"/>
                  <a:pt x="10295" y="215701"/>
                  <a:pt x="11099" y="214470"/>
                </a:cubicBezTo>
                <a:lnTo>
                  <a:pt x="11261" y="214201"/>
                </a:lnTo>
                <a:lnTo>
                  <a:pt x="11425" y="214204"/>
                </a:lnTo>
              </a:path>
            </a:pathLst>
          </a:custGeom>
          <a:solidFill>
            <a:srgbClr val="A953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11028204" y="395836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555743" y="702804"/>
            <a:ext cx="7312886" cy="7177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Setting Clear Marketing Goals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11236006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3555743" y="6309360"/>
            <a:ext cx="6309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Digital Marketing Essentials for Small Businesses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0" y="0"/>
            <a:ext cx="3200400" cy="6858000"/>
          </a:xfrm>
          <a:prstGeom prst="rect">
            <a:avLst/>
          </a:prstGeom>
          <a:blipFill>
            <a:blip r:embed="rId1"/>
            <a:srcRect/>
            <a:stretch>
              <a:fillRect l="-110777" r="-110777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319391" y="4783596"/>
            <a:ext cx="24688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Establish deadlines for achieving goals, such as within six months.</a:t>
            </a:r>
            <a:endParaRPr lang="en-US" sz="1000" dirty="0"/>
          </a:p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Examples include generating 50 new leads per month or increasing online sales by 15% in a quarter.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6319391" y="4213745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Time-bound Goal Setting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3555743" y="4783596"/>
            <a:ext cx="24688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Targets should be realistic based on available resources.</a:t>
            </a:r>
            <a:endParaRPr lang="en-US" sz="1000" dirty="0"/>
          </a:p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Goals must align with overall business objectives to ensure relevance.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3555743" y="4206452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Achievable and Relevant Objectives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9083039" y="2449417"/>
            <a:ext cx="24688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Goals should clearly state what you want to achieve, such as increasing website traffic.</a:t>
            </a:r>
            <a:endParaRPr lang="en-US" sz="1000" dirty="0"/>
          </a:p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Progress should be quantifiable, for example, aiming for a 20% growth in visitors.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9083039" y="1872273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Specific and Measurable Goals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6319391" y="2449417"/>
            <a:ext cx="24688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Employing the SMART framework ensures goals are structured effectively.</a:t>
            </a:r>
            <a:endParaRPr lang="en-US" sz="1000" dirty="0"/>
          </a:p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SMART stands for Specific, Measurable, Achievable, Relevant, and Time-bound.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6319391" y="1879566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Utilizing the SMART Framework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3555743" y="2449417"/>
            <a:ext cx="24688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Effective digital marketing requires well-defined goals that guide strategy and measure success.</a:t>
            </a:r>
            <a:endParaRPr lang="en-US" sz="1000" dirty="0"/>
          </a:p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Clear goals focus efforts and enable performance tracking.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3555743" y="1872273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Importance of Clear Marketing Goals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11028204" y="395836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3204861"/>
          </a:xfrm>
          <a:prstGeom prst="rect">
            <a:avLst/>
          </a:prstGeom>
          <a:gradFill>
            <a:gsLst>
              <a:gs pos="0">
                <a:srgbClr val="ed7d31">
                  <a:alpha val="100000"/>
                </a:srgbClr>
              </a:gs>
              <a:gs pos="100000">
                <a:srgbClr val="7f00fd">
                  <a:alpha val="100000"/>
                </a:srgbClr>
              </a:gs>
            </a:gsLst>
            <a:lin ang="1080000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366077" y="1"/>
            <a:ext cx="5825924" cy="3204861"/>
          </a:xfrm>
          <a:prstGeom prst="rect">
            <a:avLst/>
          </a:prstGeom>
          <a:blipFill>
            <a:blip r:embed="rId1"/>
            <a:srcRect/>
            <a:stretch>
              <a:fillRect l="0" r="0" t="-10571" b="-10571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31519" y="702804"/>
            <a:ext cx="4951651" cy="2086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FFFFFF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Building a Strong Online Presence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11236006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731521" y="6309360"/>
            <a:ext cx="6309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Digital Marketing Essentials for Small Businesses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731520" y="4240203"/>
            <a:ext cx="338328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5873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A professional website is essential for establishing credibility and engaging customers.</a:t>
            </a:r>
            <a:endParaRPr lang="en-US" sz="1050" dirty="0"/>
          </a:p>
          <a:p>
            <a:pPr algn="l" marL="0" indent="0">
              <a:lnSpc>
                <a:spcPct val="15873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Key features include user-friendly design, fast loading times, clear navigation, and compelling calls to action.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731518" y="3653138"/>
            <a:ext cx="3383280" cy="461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Importance of a Professional Website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450851" y="4240203"/>
            <a:ext cx="338328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5873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Mobile optimization ensures a seamless experience across smartphones and tablets.</a:t>
            </a:r>
            <a:endParaRPr lang="en-US" sz="1050" dirty="0"/>
          </a:p>
          <a:p>
            <a:pPr algn="l" marL="0" indent="0">
              <a:lnSpc>
                <a:spcPct val="15873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This is crucial as mobile traffic now dominates online interactions.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4450850" y="3653138"/>
            <a:ext cx="3383280" cy="461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Significance of Mobile Optimization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8170182" y="4240203"/>
            <a:ext cx="338328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5873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Consistent branding involves uniform logos, color schemes, and messaging across all digital channels.</a:t>
            </a:r>
            <a:endParaRPr lang="en-US" sz="1050" dirty="0"/>
          </a:p>
          <a:p>
            <a:pPr algn="l" marL="0" indent="0">
              <a:lnSpc>
                <a:spcPct val="15873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This reinforces brand identity and builds trust with the audience.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8170182" y="3653138"/>
            <a:ext cx="3383280" cy="461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Role of Consistent Branding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1028204" y="395836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31521" y="702804"/>
            <a:ext cx="7312886" cy="7177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Content Marketing Strategies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8411784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731521" y="6309360"/>
            <a:ext cx="6309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Digital Marketing Essentials for Small Businesses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8991600" y="0"/>
            <a:ext cx="3200400" cy="6858000"/>
          </a:xfrm>
          <a:prstGeom prst="rect">
            <a:avLst/>
          </a:prstGeom>
          <a:blipFill>
            <a:blip r:embed="rId1"/>
            <a:srcRect/>
            <a:stretch>
              <a:fillRect l="-111345" r="-111345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495169" y="4783596"/>
            <a:ext cx="24688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Regularly updated content enhances search engine rankings and supports other marketing efforts.</a:t>
            </a:r>
            <a:endParaRPr lang="en-US" sz="1000" dirty="0"/>
          </a:p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It ensures the information remains relevant and valuable to the audience.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3495169" y="4213745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Benefits of Regular Content Updates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731521" y="4783596"/>
            <a:ext cx="24688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Infographics simplify complex data visually, making it easier to understand.</a:t>
            </a:r>
            <a:endParaRPr lang="en-US" sz="1000" dirty="0"/>
          </a:p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They are effective tools for presenting statistics and trends.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731521" y="4206452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Simplifying Data with Infographics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258817" y="2449417"/>
            <a:ext cx="24688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Videos capture attention and explain products dynamically.</a:t>
            </a:r>
            <a:endParaRPr lang="en-US" sz="1000" dirty="0"/>
          </a:p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They are a versatile medium for storytelling and demonstrating value.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6258817" y="1872273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Engaging Video Content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3495169" y="2449417"/>
            <a:ext cx="24688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Blogs educate and inform readers while improving SEO.</a:t>
            </a:r>
            <a:endParaRPr lang="en-US" sz="1000" dirty="0"/>
          </a:p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They serve as a platform to address customer questions and showcase expertise.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3495169" y="1879566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Effective Blog Strategies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731521" y="2449417"/>
            <a:ext cx="24688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Content marketing drives customer attraction and engagement by providing valuable, relevant information.</a:t>
            </a:r>
            <a:endParaRPr lang="en-US" sz="1000" dirty="0"/>
          </a:p>
          <a:p>
            <a:pPr algn="l"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It focuses on delivering content that resonates with the audience's needs and interests.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731521" y="1872273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Introduction to Content Marketing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11028204" y="395836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2514464"/>
            <a:ext cx="12192000" cy="4343535"/>
          </a:xfrm>
          <a:prstGeom prst="rect">
            <a:avLst/>
          </a:prstGeom>
          <a:gradFill>
            <a:gsLst>
              <a:gs pos="0">
                <a:srgbClr val="ed7d31">
                  <a:alpha val="100000"/>
                </a:srgbClr>
              </a:gs>
              <a:gs pos="100000">
                <a:srgbClr val="7f00fd">
                  <a:alpha val="100000"/>
                </a:srgbClr>
              </a:gs>
            </a:gsLst>
            <a:lin ang="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1187525"/>
            <a:ext cx="12192000" cy="2255973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30668" y="1932303"/>
            <a:ext cx="11461332" cy="3899506"/>
          </a:xfrm>
          <a:prstGeom prst="rect">
            <a:avLst/>
          </a:prstGeom>
          <a:solidFill>
            <a:srgbClr val="FFFFFF"/>
          </a:solidFill>
          <a:ln w="9525">
            <a:solidFill>
              <a:srgbClr val="EEDDFF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994971" y="2327666"/>
            <a:ext cx="1005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01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3721475" y="2327666"/>
            <a:ext cx="1005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02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6447979" y="2327666"/>
            <a:ext cx="1005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03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9174483" y="2327666"/>
            <a:ext cx="1005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04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11236006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FFFFFF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731519" y="6309360"/>
            <a:ext cx="6309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FFFFFF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Digital Marketing Essentials for Small Businesses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736600" y="702803"/>
            <a:ext cx="9814561" cy="751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Leveraging Social Media Platforms</a:t>
            </a:r>
            <a:endParaRPr lang="en-US" sz="3200" dirty="0"/>
          </a:p>
        </p:txBody>
      </p:sp>
      <p:sp>
        <p:nvSpPr>
          <p:cNvPr id="13" name="Text 11"/>
          <p:cNvSpPr/>
          <p:nvPr/>
        </p:nvSpPr>
        <p:spPr>
          <a:xfrm>
            <a:off x="994971" y="3529682"/>
            <a:ext cx="22860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4167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Social media offers small businesses a direct line to their audience.</a:t>
            </a:r>
            <a:endParaRPr lang="en-US" sz="1200" dirty="0"/>
          </a:p>
          <a:p>
            <a:pPr algn="l" marL="0" indent="0">
              <a:lnSpc>
                <a:spcPct val="104167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Benefits include brand awareness, customer interaction, and community building.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994971" y="2945661"/>
            <a:ext cx="2286000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Understanding the Benefits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3721475" y="3529682"/>
            <a:ext cx="22860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4167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Choose platforms based on where your target audience spends time.</a:t>
            </a:r>
            <a:endParaRPr lang="en-US" sz="1200" dirty="0"/>
          </a:p>
          <a:p>
            <a:pPr algn="l" marL="0" indent="0">
              <a:lnSpc>
                <a:spcPct val="104167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For example, Instagram is suitable for younger demographics, while LinkedIn is ideal for B2B.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21475" y="2945661"/>
            <a:ext cx="2286000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Selecting the Right Platforms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6447979" y="3529682"/>
            <a:ext cx="22860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4167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Use a mix of promotional, educational, and interactive content.</a:t>
            </a:r>
            <a:endParaRPr lang="en-US" sz="1200" dirty="0"/>
          </a:p>
          <a:p>
            <a:pPr algn="l" marL="0" indent="0">
              <a:lnSpc>
                <a:spcPct val="104167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This approach ensures diverse and appealing posts for your audience.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447979" y="2945661"/>
            <a:ext cx="2286000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Creating Engaging Content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9174483" y="3529682"/>
            <a:ext cx="22860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4167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Respond promptly to comments and messages to build relationships.</a:t>
            </a:r>
            <a:endParaRPr lang="en-US" sz="1200" dirty="0"/>
          </a:p>
          <a:p>
            <a:pPr algn="l" marL="0" indent="0">
              <a:lnSpc>
                <a:spcPct val="104167"/>
              </a:lnSpc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Consistent, authentic engagement strengthens loyalty and drives word-of-mouth referrals.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9174483" y="2945661"/>
            <a:ext cx="2286000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Fostering Audience Interaction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11028204" y="395836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2824223"/>
          </a:xfrm>
          <a:prstGeom prst="rect">
            <a:avLst/>
          </a:prstGeom>
          <a:gradFill>
            <a:gsLst>
              <a:gs pos="0">
                <a:srgbClr val="ed7d31">
                  <a:alpha val="100000"/>
                </a:srgbClr>
              </a:gs>
              <a:gs pos="100000">
                <a:srgbClr val="7f00fd">
                  <a:alpha val="100000"/>
                </a:srgbClr>
              </a:gs>
            </a:gsLst>
            <a:lin ang="1080000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551271" y="1"/>
            <a:ext cx="5640729" cy="2824222"/>
          </a:xfrm>
          <a:prstGeom prst="rect">
            <a:avLst/>
          </a:prstGeom>
          <a:blipFill>
            <a:blip r:embed="rId1"/>
            <a:srcRect/>
            <a:stretch>
              <a:fillRect l="0" r="0" t="-16550" b="-1655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31519" y="702804"/>
            <a:ext cx="5364481" cy="1724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FFFFFF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Search Engine Optimization (SEO) Basics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11236006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731518" y="3272638"/>
            <a:ext cx="457200" cy="457077"/>
          </a:xfrm>
          <a:custGeom>
            <a:avLst/>
            <a:gdLst/>
            <a:ahLst/>
            <a:cxnLst/>
            <a:rect l="l" t="t" r="r" b="b"/>
            <a:pathLst>
              <a:path w="457200" h="457077">
                <a:moveTo>
                  <a:pt x="328580" y="185720"/>
                </a:moveTo>
                <a:cubicBezTo>
                  <a:pt x="328580" y="106819"/>
                  <a:pt x="264618" y="42860"/>
                  <a:pt x="185719" y="42860"/>
                </a:cubicBezTo>
                <a:cubicBezTo>
                  <a:pt x="106820" y="42860"/>
                  <a:pt x="42858" y="106819"/>
                  <a:pt x="42858" y="185720"/>
                </a:cubicBezTo>
                <a:cubicBezTo>
                  <a:pt x="42858" y="264620"/>
                  <a:pt x="106820" y="328579"/>
                  <a:pt x="185719" y="328579"/>
                </a:cubicBezTo>
                <a:cubicBezTo>
                  <a:pt x="264618" y="328579"/>
                  <a:pt x="328580" y="264620"/>
                  <a:pt x="328580" y="185720"/>
                </a:cubicBezTo>
                <a:moveTo>
                  <a:pt x="300988" y="331349"/>
                </a:moveTo>
                <a:cubicBezTo>
                  <a:pt x="269382" y="356438"/>
                  <a:pt x="229290" y="371439"/>
                  <a:pt x="185719" y="371439"/>
                </a:cubicBezTo>
                <a:cubicBezTo>
                  <a:pt x="83128" y="371439"/>
                  <a:pt x="0" y="288311"/>
                  <a:pt x="0" y="185720"/>
                </a:cubicBezTo>
                <a:cubicBezTo>
                  <a:pt x="0" y="83129"/>
                  <a:pt x="83128" y="0"/>
                  <a:pt x="185719" y="0"/>
                </a:cubicBezTo>
                <a:cubicBezTo>
                  <a:pt x="288310" y="0"/>
                  <a:pt x="371438" y="83129"/>
                  <a:pt x="371438" y="185720"/>
                </a:cubicBezTo>
                <a:cubicBezTo>
                  <a:pt x="371438" y="229293"/>
                  <a:pt x="356438" y="269383"/>
                  <a:pt x="331347" y="300990"/>
                </a:cubicBezTo>
                <a:lnTo>
                  <a:pt x="450904" y="420548"/>
                </a:lnTo>
                <a:cubicBezTo>
                  <a:pt x="459299" y="428940"/>
                  <a:pt x="459299" y="442515"/>
                  <a:pt x="450904" y="450815"/>
                </a:cubicBezTo>
                <a:cubicBezTo>
                  <a:pt x="442510" y="459121"/>
                  <a:pt x="428940" y="459207"/>
                  <a:pt x="420638" y="450815"/>
                </a:cubicBezTo>
                <a:lnTo>
                  <a:pt x="300988" y="331349"/>
                </a:lnTo>
              </a:path>
            </a:pathLst>
          </a:custGeom>
          <a:solidFill>
            <a:srgbClr val="A953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077204" y="3272629"/>
            <a:ext cx="457200" cy="457096"/>
          </a:xfrm>
          <a:custGeom>
            <a:avLst/>
            <a:gdLst/>
            <a:ahLst/>
            <a:cxnLst/>
            <a:rect l="l" t="t" r="r" b="b"/>
            <a:pathLst>
              <a:path w="457200" h="457096">
                <a:moveTo>
                  <a:pt x="206371" y="0"/>
                </a:moveTo>
                <a:cubicBezTo>
                  <a:pt x="224133" y="0"/>
                  <a:pt x="241168" y="7003"/>
                  <a:pt x="253705" y="19541"/>
                </a:cubicBezTo>
                <a:lnTo>
                  <a:pt x="437609" y="203444"/>
                </a:lnTo>
                <a:cubicBezTo>
                  <a:pt x="463733" y="229567"/>
                  <a:pt x="463733" y="271885"/>
                  <a:pt x="437609" y="298008"/>
                </a:cubicBezTo>
                <a:lnTo>
                  <a:pt x="298113" y="437504"/>
                </a:lnTo>
                <a:cubicBezTo>
                  <a:pt x="271988" y="463627"/>
                  <a:pt x="229670" y="463627"/>
                  <a:pt x="203550" y="437504"/>
                </a:cubicBezTo>
                <a:lnTo>
                  <a:pt x="19646" y="253601"/>
                </a:lnTo>
                <a:cubicBezTo>
                  <a:pt x="7004" y="241063"/>
                  <a:pt x="0" y="224137"/>
                  <a:pt x="0" y="206369"/>
                </a:cubicBezTo>
                <a:lnTo>
                  <a:pt x="0" y="50157"/>
                </a:lnTo>
                <a:cubicBezTo>
                  <a:pt x="0" y="22466"/>
                  <a:pt x="22467" y="0"/>
                  <a:pt x="50155" y="0"/>
                </a:cubicBezTo>
                <a:lnTo>
                  <a:pt x="206371" y="0"/>
                </a:lnTo>
                <a:moveTo>
                  <a:pt x="50155" y="206370"/>
                </a:moveTo>
                <a:cubicBezTo>
                  <a:pt x="50155" y="210758"/>
                  <a:pt x="51933" y="215041"/>
                  <a:pt x="55065" y="218176"/>
                </a:cubicBezTo>
                <a:lnTo>
                  <a:pt x="238969" y="402080"/>
                </a:lnTo>
                <a:cubicBezTo>
                  <a:pt x="245448" y="408557"/>
                  <a:pt x="256105" y="408557"/>
                  <a:pt x="262584" y="402080"/>
                </a:cubicBezTo>
                <a:lnTo>
                  <a:pt x="402080" y="262583"/>
                </a:lnTo>
                <a:cubicBezTo>
                  <a:pt x="408558" y="256106"/>
                  <a:pt x="408558" y="245447"/>
                  <a:pt x="402080" y="238970"/>
                </a:cubicBezTo>
                <a:lnTo>
                  <a:pt x="218176" y="55066"/>
                </a:lnTo>
                <a:cubicBezTo>
                  <a:pt x="215039" y="51931"/>
                  <a:pt x="210755" y="50157"/>
                  <a:pt x="206366" y="50157"/>
                </a:cubicBezTo>
                <a:lnTo>
                  <a:pt x="50150" y="50157"/>
                </a:lnTo>
                <a:lnTo>
                  <a:pt x="50155" y="206370"/>
                </a:lnTo>
                <a:moveTo>
                  <a:pt x="117029" y="83594"/>
                </a:moveTo>
                <a:cubicBezTo>
                  <a:pt x="135496" y="83594"/>
                  <a:pt x="150465" y="98563"/>
                  <a:pt x="150465" y="117030"/>
                </a:cubicBezTo>
                <a:cubicBezTo>
                  <a:pt x="150465" y="135497"/>
                  <a:pt x="135496" y="150467"/>
                  <a:pt x="117029" y="150467"/>
                </a:cubicBezTo>
                <a:cubicBezTo>
                  <a:pt x="98563" y="150467"/>
                  <a:pt x="83594" y="135497"/>
                  <a:pt x="83594" y="117030"/>
                </a:cubicBezTo>
                <a:cubicBezTo>
                  <a:pt x="83594" y="98563"/>
                  <a:pt x="98563" y="83594"/>
                  <a:pt x="117029" y="83594"/>
                </a:cubicBezTo>
              </a:path>
            </a:pathLst>
          </a:custGeom>
          <a:solidFill>
            <a:srgbClr val="A953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4475799" y="3272577"/>
            <a:ext cx="314325" cy="457200"/>
          </a:xfrm>
          <a:custGeom>
            <a:avLst/>
            <a:gdLst/>
            <a:ahLst/>
            <a:cxnLst/>
            <a:rect l="l" t="t" r="r" b="b"/>
            <a:pathLst>
              <a:path w="314325" h="457200">
                <a:moveTo>
                  <a:pt x="251102" y="222259"/>
                </a:moveTo>
                <a:cubicBezTo>
                  <a:pt x="263961" y="203865"/>
                  <a:pt x="271460" y="181449"/>
                  <a:pt x="271460" y="157163"/>
                </a:cubicBezTo>
                <a:cubicBezTo>
                  <a:pt x="271460" y="94028"/>
                  <a:pt x="220295" y="42863"/>
                  <a:pt x="157159" y="42863"/>
                </a:cubicBezTo>
                <a:cubicBezTo>
                  <a:pt x="94027" y="42863"/>
                  <a:pt x="42858" y="94028"/>
                  <a:pt x="42858" y="157163"/>
                </a:cubicBezTo>
                <a:cubicBezTo>
                  <a:pt x="42858" y="181449"/>
                  <a:pt x="50358" y="203865"/>
                  <a:pt x="63217" y="222259"/>
                </a:cubicBezTo>
                <a:cubicBezTo>
                  <a:pt x="66521" y="226991"/>
                  <a:pt x="70450" y="232349"/>
                  <a:pt x="74646" y="238064"/>
                </a:cubicBezTo>
                <a:lnTo>
                  <a:pt x="74646" y="238064"/>
                </a:lnTo>
                <a:cubicBezTo>
                  <a:pt x="86166" y="253869"/>
                  <a:pt x="99918" y="272802"/>
                  <a:pt x="110187" y="291465"/>
                </a:cubicBezTo>
                <a:cubicBezTo>
                  <a:pt x="119475" y="308432"/>
                  <a:pt x="124206" y="326112"/>
                  <a:pt x="126528" y="342809"/>
                </a:cubicBezTo>
                <a:lnTo>
                  <a:pt x="83042" y="342900"/>
                </a:lnTo>
                <a:cubicBezTo>
                  <a:pt x="81077" y="332183"/>
                  <a:pt x="77773" y="321736"/>
                  <a:pt x="72505" y="312094"/>
                </a:cubicBezTo>
                <a:cubicBezTo>
                  <a:pt x="63663" y="296019"/>
                  <a:pt x="52681" y="280931"/>
                  <a:pt x="41698" y="265839"/>
                </a:cubicBezTo>
                <a:lnTo>
                  <a:pt x="41698" y="265839"/>
                </a:lnTo>
                <a:lnTo>
                  <a:pt x="41698" y="265839"/>
                </a:lnTo>
                <a:cubicBezTo>
                  <a:pt x="37056" y="259498"/>
                  <a:pt x="32410" y="253161"/>
                  <a:pt x="27947" y="246728"/>
                </a:cubicBezTo>
                <a:cubicBezTo>
                  <a:pt x="10354" y="221367"/>
                  <a:pt x="-3" y="190470"/>
                  <a:pt x="-3" y="157163"/>
                </a:cubicBezTo>
                <a:cubicBezTo>
                  <a:pt x="-3" y="70368"/>
                  <a:pt x="70362" y="0"/>
                  <a:pt x="157159" y="0"/>
                </a:cubicBezTo>
                <a:cubicBezTo>
                  <a:pt x="243957" y="0"/>
                  <a:pt x="314322" y="70368"/>
                  <a:pt x="314322" y="157163"/>
                </a:cubicBezTo>
                <a:cubicBezTo>
                  <a:pt x="314322" y="190470"/>
                  <a:pt x="303965" y="221367"/>
                  <a:pt x="286284" y="246728"/>
                </a:cubicBezTo>
                <a:cubicBezTo>
                  <a:pt x="281821" y="253156"/>
                  <a:pt x="277175" y="259498"/>
                  <a:pt x="272532" y="265839"/>
                </a:cubicBezTo>
                <a:lnTo>
                  <a:pt x="272532" y="265839"/>
                </a:lnTo>
                <a:lnTo>
                  <a:pt x="272532" y="265839"/>
                </a:lnTo>
                <a:cubicBezTo>
                  <a:pt x="261550" y="280840"/>
                  <a:pt x="250564" y="295932"/>
                  <a:pt x="241725" y="312094"/>
                </a:cubicBezTo>
                <a:cubicBezTo>
                  <a:pt x="236457" y="321736"/>
                  <a:pt x="233154" y="332188"/>
                  <a:pt x="231189" y="342900"/>
                </a:cubicBezTo>
                <a:lnTo>
                  <a:pt x="187790" y="342900"/>
                </a:lnTo>
                <a:cubicBezTo>
                  <a:pt x="190113" y="326203"/>
                  <a:pt x="194844" y="308432"/>
                  <a:pt x="204132" y="291556"/>
                </a:cubicBezTo>
                <a:cubicBezTo>
                  <a:pt x="214401" y="272894"/>
                  <a:pt x="228153" y="253961"/>
                  <a:pt x="239673" y="238155"/>
                </a:cubicBezTo>
                <a:lnTo>
                  <a:pt x="239673" y="238155"/>
                </a:lnTo>
                <a:lnTo>
                  <a:pt x="239673" y="238155"/>
                </a:lnTo>
                <a:lnTo>
                  <a:pt x="239673" y="238155"/>
                </a:lnTo>
                <a:cubicBezTo>
                  <a:pt x="243869" y="232440"/>
                  <a:pt x="247710" y="227082"/>
                  <a:pt x="251014" y="222350"/>
                </a:cubicBezTo>
                <a:lnTo>
                  <a:pt x="251102" y="222259"/>
                </a:lnTo>
              </a:path>
              <a:path w="314325" h="457200">
                <a:moveTo>
                  <a:pt x="157163" y="114300"/>
                </a:moveTo>
                <a:cubicBezTo>
                  <a:pt x="133500" y="114300"/>
                  <a:pt x="114301" y="133498"/>
                  <a:pt x="114301" y="157163"/>
                </a:cubicBezTo>
                <a:cubicBezTo>
                  <a:pt x="114301" y="165022"/>
                  <a:pt x="107873" y="171450"/>
                  <a:pt x="100015" y="171450"/>
                </a:cubicBezTo>
                <a:cubicBezTo>
                  <a:pt x="92157" y="171450"/>
                  <a:pt x="85729" y="165022"/>
                  <a:pt x="85729" y="157163"/>
                </a:cubicBezTo>
                <a:cubicBezTo>
                  <a:pt x="85729" y="117692"/>
                  <a:pt x="117696" y="85725"/>
                  <a:pt x="157166" y="85725"/>
                </a:cubicBezTo>
                <a:cubicBezTo>
                  <a:pt x="165024" y="85725"/>
                  <a:pt x="171452" y="92153"/>
                  <a:pt x="171452" y="100013"/>
                </a:cubicBezTo>
                <a:cubicBezTo>
                  <a:pt x="171452" y="107872"/>
                  <a:pt x="165024" y="114300"/>
                  <a:pt x="157166" y="114300"/>
                </a:cubicBezTo>
                <a:lnTo>
                  <a:pt x="157163" y="114300"/>
                </a:lnTo>
              </a:path>
              <a:path w="314325" h="457200">
                <a:moveTo>
                  <a:pt x="157163" y="457200"/>
                </a:moveTo>
                <a:cubicBezTo>
                  <a:pt x="117693" y="457200"/>
                  <a:pt x="85726" y="425233"/>
                  <a:pt x="85726" y="385763"/>
                </a:cubicBezTo>
                <a:lnTo>
                  <a:pt x="85726" y="371475"/>
                </a:lnTo>
                <a:lnTo>
                  <a:pt x="228602" y="371475"/>
                </a:lnTo>
                <a:lnTo>
                  <a:pt x="228602" y="385763"/>
                </a:lnTo>
                <a:cubicBezTo>
                  <a:pt x="228602" y="425233"/>
                  <a:pt x="196635" y="457200"/>
                  <a:pt x="157166" y="457200"/>
                </a:cubicBezTo>
                <a:lnTo>
                  <a:pt x="157163" y="457200"/>
                </a:lnTo>
              </a:path>
            </a:pathLst>
          </a:custGeom>
          <a:solidFill>
            <a:srgbClr val="A953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731521" y="6309360"/>
            <a:ext cx="6309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Digital Marketing Essentials for Small Businesses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731520" y="4584179"/>
            <a:ext cx="33832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5873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SEO improves your website’s visibility on search engines, attracting organic traffic.</a:t>
            </a:r>
            <a:endParaRPr lang="en-US" sz="1050" dirty="0"/>
          </a:p>
          <a:p>
            <a:pPr algn="l" marL="0" indent="0">
              <a:lnSpc>
                <a:spcPct val="15873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Implementing these strategies helps small businesses appear higher in search results, increasing the likelihood of attracting qualified visitors.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731518" y="3997114"/>
            <a:ext cx="3383280" cy="461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Understanding SEO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4404361" y="4584179"/>
            <a:ext cx="33832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5873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Identify terms your customers use to find products or services.</a:t>
            </a:r>
            <a:endParaRPr lang="en-US" sz="1050" dirty="0"/>
          </a:p>
          <a:p>
            <a:pPr algn="l" marL="0" indent="0">
              <a:lnSpc>
                <a:spcPct val="15873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This helps in targeting the right audience effectively.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4404361" y="3997114"/>
            <a:ext cx="3383280" cy="461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Keyword Research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8077201" y="4584179"/>
            <a:ext cx="33832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5873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Incorporate keywords naturally into titles, headers, meta descriptions, and content.</a:t>
            </a:r>
            <a:endParaRPr lang="en-US" sz="1050" dirty="0"/>
          </a:p>
          <a:p>
            <a:pPr algn="l" marL="0" indent="0">
              <a:lnSpc>
                <a:spcPct val="15873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Outfit Regular" pitchFamily="34" charset="0"/>
                <a:ea typeface="Outfit Regular" pitchFamily="34" charset="-122"/>
                <a:cs typeface="Outfit Regular" pitchFamily="34" charset="-120"/>
              </a:rPr>
              <a:t>Optimize for local searches by claiming business listings and encouraging customer reviews.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8077201" y="3997114"/>
            <a:ext cx="3383280" cy="461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On-Page and Local Optimization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11028204" y="395836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2025-06-24T17:17:19Z</dcterms:created>
  <dcterms:modified xsi:type="dcterms:W3CDTF">2025-06-24T17:17:19Z</dcterms:modified>
</cp:coreProperties>
</file>